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60" r:id="rId2"/>
    <p:sldId id="261" r:id="rId3"/>
    <p:sldId id="300" r:id="rId4"/>
    <p:sldId id="301" r:id="rId5"/>
    <p:sldId id="298" r:id="rId6"/>
    <p:sldId id="302" r:id="rId7"/>
    <p:sldId id="262" r:id="rId8"/>
    <p:sldId id="263" r:id="rId9"/>
    <p:sldId id="267" r:id="rId10"/>
    <p:sldId id="265" r:id="rId11"/>
    <p:sldId id="266" r:id="rId12"/>
    <p:sldId id="269" r:id="rId13"/>
    <p:sldId id="270" r:id="rId14"/>
    <p:sldId id="271" r:id="rId15"/>
    <p:sldId id="273" r:id="rId16"/>
    <p:sldId id="272" r:id="rId17"/>
    <p:sldId id="274" r:id="rId18"/>
    <p:sldId id="305" r:id="rId19"/>
    <p:sldId id="280" r:id="rId20"/>
    <p:sldId id="309" r:id="rId21"/>
    <p:sldId id="281" r:id="rId22"/>
    <p:sldId id="283" r:id="rId23"/>
    <p:sldId id="285" r:id="rId24"/>
    <p:sldId id="282" r:id="rId25"/>
    <p:sldId id="308" r:id="rId26"/>
    <p:sldId id="286" r:id="rId27"/>
    <p:sldId id="287" r:id="rId28"/>
    <p:sldId id="306" r:id="rId29"/>
  </p:sldIdLst>
  <p:sldSz cx="9144000" cy="6858000" type="screen4x3"/>
  <p:notesSz cx="6646863" cy="9777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913"/>
    <a:srgbClr val="F11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78" autoAdjust="0"/>
  </p:normalViewPr>
  <p:slideViewPr>
    <p:cSldViewPr>
      <p:cViewPr>
        <p:scale>
          <a:sx n="100" d="100"/>
          <a:sy n="100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C23440-791A-4A3B-8617-5028B8C35F5D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687" y="4644271"/>
            <a:ext cx="5317490" cy="439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018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73B66B-2096-4DFF-B515-C7FB81512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7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19C54-A5F6-41E2-BAA3-0C7D4D13437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081E7-6809-4744-A1DE-34D4C0F859D0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3B66B-2096-4DFF-B515-C7FB815123A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B792B3-A866-49F1-ADA0-64070C2D00C2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4457700" y="0"/>
            <a:ext cx="4400550" cy="642938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3286125" y="142875"/>
            <a:ext cx="51831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90000"/>
                </a:solidFill>
                <a:latin typeface="Myriad Pro Light"/>
                <a:cs typeface="+mn-cs"/>
              </a:rPr>
              <a:t/>
            </a:r>
            <a:br>
              <a:rPr lang="ru-RU" b="1" dirty="0">
                <a:solidFill>
                  <a:srgbClr val="990000"/>
                </a:solidFill>
                <a:latin typeface="Myriad Pro Light"/>
                <a:cs typeface="+mn-cs"/>
              </a:rPr>
            </a:br>
            <a:endParaRPr lang="ru-RU" b="1" dirty="0">
              <a:solidFill>
                <a:srgbClr val="990000"/>
              </a:solidFill>
              <a:latin typeface="Myriad Pro Light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19113" y="4044950"/>
            <a:ext cx="184150" cy="338138"/>
          </a:xfrm>
          <a:prstGeom prst="rect">
            <a:avLst/>
          </a:prstGeom>
          <a:noFill/>
          <a:ln w="50800" cmpd="dbl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Myriad Pro Light"/>
              <a:cs typeface="+mn-cs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43602" cy="439718"/>
          </a:xfrm>
          <a:prstGeom prst="rect">
            <a:avLst/>
          </a:prstGeom>
        </p:spPr>
        <p:txBody>
          <a:bodyPr/>
          <a:lstStyle>
            <a:lvl1pPr algn="r">
              <a:defRPr sz="220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050" y="0"/>
            <a:ext cx="6388100" cy="981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1350" y="298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070360-AF4B-4D39-89A4-715184C1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1350" y="298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F70EDC-62F1-4672-8E5F-F28E6395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9B0913"/>
                </a:solidFill>
              </a:ln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776288"/>
            <a:ext cx="9001125" cy="5786437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643688" y="0"/>
            <a:ext cx="2500312" cy="714375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Picture 3" descr="W:\МЕТАЛЛОЧЕРЕПИЦА\Металлочерепица2\для рассылки\Папка Менеджера\логотип Гранд Лайн\Grand Line_GIF.gif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30188"/>
            <a:ext cx="2492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 userDrawn="1"/>
        </p:nvSpPr>
        <p:spPr>
          <a:xfrm>
            <a:off x="9001125" y="0"/>
            <a:ext cx="142875" cy="6858000"/>
          </a:xfrm>
          <a:prstGeom prst="rect">
            <a:avLst/>
          </a:prstGeom>
          <a:solidFill>
            <a:schemeClr val="bg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7500938" y="0"/>
            <a:ext cx="1643062" cy="714375"/>
          </a:xfrm>
          <a:prstGeom prst="rect">
            <a:avLst/>
          </a:prstGeom>
          <a:solidFill>
            <a:schemeClr val="bg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572250"/>
            <a:ext cx="9144000" cy="142875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1033" name="Picture 2" descr="C:\Users\vkolbeev\Desktop\фон.jpg"/>
          <p:cNvPicPr>
            <a:picLocks noChangeAspect="1" noChangeArrowheads="1"/>
          </p:cNvPicPr>
          <p:nvPr userDrawn="1"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7938" y="714375"/>
            <a:ext cx="899318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596"/>
          <a:stretch>
            <a:fillRect/>
          </a:stretch>
        </p:blipFill>
        <p:spPr bwMode="auto">
          <a:xfrm>
            <a:off x="0" y="11113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hyperlink" Target="http://www.google.be/url?url=http://khaosok-smiley.com/&amp;rct=j&amp;frm=1&amp;q=&amp;esrc=s&amp;sa=U&amp;ei=bigcVKitDsWr7AaNqIDYAw&amp;ved=0CCEQ9QEwBg&amp;sig2=0d82YoBsUdfmLH4wgkMBZA&amp;usg=AFQjCNEARKJdguPHFcMcB8wEalbmQo3phg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url=http://khaosok-smiley.com/&amp;rct=j&amp;frm=1&amp;q=&amp;esrc=s&amp;sa=U&amp;ei=bigcVKitDsWr7AaNqIDYAw&amp;ved=0CCEQ9QEwBg&amp;sig2=0d82YoBsUdfmLH4wgkMBZA&amp;usg=AFQjCNEARKJdguPHFcMcB8wEalbmQo3ph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url=http://khaosok-smiley.com/&amp;rct=j&amp;frm=1&amp;q=&amp;esrc=s&amp;sa=U&amp;ei=bigcVKitDsWr7AaNqIDYAw&amp;ved=0CCEQ9QEwBg&amp;sig2=0d82YoBsUdfmLH4wgkMBZA&amp;usg=AFQjCNEARKJdguPHFcMcB8wEalbmQo3ph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hyperlink" Target="http://www.google.be/url?url=http://khaosok-smiley.com/&amp;rct=j&amp;frm=1&amp;q=&amp;esrc=s&amp;sa=U&amp;ei=bigcVKitDsWr7AaNqIDYAw&amp;ved=0CCEQ9QEwBg&amp;sig2=0d82YoBsUdfmLH4wgkMBZA&amp;usg=AFQjCNEARKJdguPHFcMcB8wEalbmQo3phg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000" b="1">
              <a:latin typeface="Myriad Pro Light" pitchFamily="34" charset="0"/>
            </a:endParaRPr>
          </a:p>
          <a:p>
            <a:pPr eaLnBrk="0" hangingPunct="0"/>
            <a:endParaRPr lang="ru-RU">
              <a:latin typeface="Myriad Pro Light" pitchFamily="34" charset="0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786063" y="3929063"/>
            <a:ext cx="41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Arial Black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899592" y="691927"/>
            <a:ext cx="657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Myriad Pro" pitchFamily="34" charset="0"/>
                <a:cs typeface="Aharoni" pitchFamily="2" charset="-79"/>
              </a:rPr>
              <a:t>Вод</a:t>
            </a:r>
            <a:r>
              <a:rPr lang="ru-RU" sz="3600" b="1" dirty="0" smtClean="0">
                <a:solidFill>
                  <a:srgbClr val="800000"/>
                </a:solidFill>
                <a:latin typeface="Myriad Pro" pitchFamily="34" charset="0"/>
                <a:cs typeface="Aharoni" pitchFamily="2" charset="-79"/>
              </a:rPr>
              <a:t>о</a:t>
            </a:r>
            <a:r>
              <a:rPr lang="ru-RU" sz="3600" b="1" dirty="0" smtClean="0">
                <a:latin typeface="Myriad Pro" pitchFamily="34" charset="0"/>
                <a:cs typeface="Aharoni" pitchFamily="2" charset="-79"/>
              </a:rPr>
              <a:t>сточ</a:t>
            </a:r>
            <a:r>
              <a:rPr lang="ru-RU" sz="3600" b="1" dirty="0" smtClean="0">
                <a:solidFill>
                  <a:srgbClr val="800000"/>
                </a:solidFill>
                <a:latin typeface="Myriad Pro" pitchFamily="34" charset="0"/>
                <a:cs typeface="Aharoni" pitchFamily="2" charset="-79"/>
              </a:rPr>
              <a:t>н</a:t>
            </a:r>
            <a:r>
              <a:rPr lang="ru-RU" sz="3600" b="1" dirty="0" smtClean="0">
                <a:latin typeface="Myriad Pro" pitchFamily="34" charset="0"/>
                <a:cs typeface="Aharoni" pitchFamily="2" charset="-79"/>
              </a:rPr>
              <a:t>ая</a:t>
            </a:r>
            <a:r>
              <a:rPr lang="en-US" sz="3600" b="1" dirty="0" smtClean="0">
                <a:latin typeface="Myriad Pro" pitchFamily="34" charset="0"/>
                <a:cs typeface="Aharoni" pitchFamily="2" charset="-79"/>
              </a:rPr>
              <a:t> </a:t>
            </a: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си</a:t>
            </a:r>
            <a:r>
              <a:rPr lang="ru-RU" sz="36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тема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2" descr="C:\Users\vkolbeev\Desktop\презы 2014-2015\gif_grand_line(1)\grand-line_site_krovlya_gif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71625"/>
            <a:ext cx="90122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vkolbeev\Desktop\колено гофр PE односто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88" y="3714750"/>
            <a:ext cx="3500437" cy="2592388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0" y="928688"/>
            <a:ext cx="8750300" cy="838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50021"/>
                </a:solidFill>
                <a:latin typeface="Calibri" pitchFamily="34" charset="0"/>
                <a:cs typeface="+mn-cs"/>
              </a:rPr>
              <a:t>	</a:t>
            </a: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Водосток из оцинковки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Неэстетичный, несовременный внешний вид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Низкий уровень защиты от коррозии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Недостаточная прочность из-за использования 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sz="1700" dirty="0">
                <a:latin typeface="+mn-lt"/>
                <a:cs typeface="+mn-cs"/>
              </a:rPr>
              <a:t>тонкого металла для производства водостоков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endParaRPr lang="ru-RU" sz="1000" dirty="0">
              <a:latin typeface="+mn-lt"/>
              <a:cs typeface="+mn-cs"/>
            </a:endParaRPr>
          </a:p>
          <a:p>
            <a:pPr marL="1438275" indent="1809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Низкая цена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endParaRPr lang="ru-RU" dirty="0">
              <a:latin typeface="+mn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  <a:latin typeface="+mn-lt"/>
                <a:cs typeface="+mn-cs"/>
              </a:rPr>
              <a:t>	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  <a:latin typeface="+mn-lt"/>
                <a:cs typeface="+mn-cs"/>
              </a:rPr>
              <a:t>	</a:t>
            </a: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Сталь с односторонним покрытием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Невысокая защищенность от коррозии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Внутренняя, она же рабочая поверхность желобов 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sz="1700" dirty="0">
                <a:latin typeface="+mn-lt"/>
                <a:cs typeface="+mn-cs"/>
              </a:rPr>
              <a:t>и труб не имеет защиты – полимерного покрытия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Гофрированные колена – скопление мусора и грязи 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Полиэстер имеет невысокую механическую </a:t>
            </a: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sz="1700" dirty="0">
                <a:latin typeface="+mn-lt"/>
                <a:cs typeface="+mn-cs"/>
              </a:rPr>
              <a:t>стойкость и </a:t>
            </a:r>
            <a:r>
              <a:rPr lang="ru-RU" sz="1700" dirty="0" err="1">
                <a:latin typeface="+mn-lt"/>
                <a:cs typeface="+mn-cs"/>
              </a:rPr>
              <a:t>УФ-стабильность</a:t>
            </a:r>
            <a:endParaRPr lang="ru-RU" sz="1700" dirty="0">
              <a:latin typeface="+mn-lt"/>
              <a:cs typeface="+mn-cs"/>
            </a:endParaRP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pitchFamily="34" charset="0"/>
              <a:buChar char="►"/>
              <a:defRPr/>
            </a:pPr>
            <a:endParaRPr lang="ru-RU" sz="1000" dirty="0">
              <a:latin typeface="+mn-lt"/>
              <a:cs typeface="+mn-cs"/>
            </a:endParaRPr>
          </a:p>
          <a:p>
            <a:pPr marL="1438275" indent="1809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700" dirty="0">
                <a:latin typeface="+mn-lt"/>
              </a:rPr>
              <a:t>Низкая цена</a:t>
            </a:r>
            <a:endParaRPr lang="ru-RU" sz="1700" dirty="0">
              <a:latin typeface="+mn-lt"/>
              <a:cs typeface="+mn-cs"/>
            </a:endParaRPr>
          </a:p>
          <a:p>
            <a:pPr indent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n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</p:txBody>
      </p:sp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5715000" y="142875"/>
            <a:ext cx="30718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Выбор материала</a:t>
            </a:r>
          </a:p>
        </p:txBody>
      </p:sp>
      <p:pic>
        <p:nvPicPr>
          <p:cNvPr id="15366" name="Picture 6" descr="C:\Users\vkolbeev\Desktop\Оцинковка водосто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29263" y="857250"/>
            <a:ext cx="3459162" cy="2592388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ANd9GcS3lRJpKVz6b0dAXb8a8KVqjTVR59GSDRxKC0w5trrRNPWTBNPM8SY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714625"/>
            <a:ext cx="3619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C:\Users\vkolbeev\Desktop\a9cd58a1b875516a423675b50254da45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313" y="857250"/>
            <a:ext cx="501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C:\Users\vkolbeev\Desktop\a9cd58a1b875516a423675b50254da45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313" y="3500438"/>
            <a:ext cx="501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d9GcS3lRJpKVz6b0dAXb8a8KVqjTVR59GSDRxKC0w5trrRNPWTBNPM8SY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786438"/>
            <a:ext cx="361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0" y="931863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  <a:latin typeface="+mj-lt"/>
                <a:cs typeface="+mn-cs"/>
              </a:rPr>
              <a:t>	</a:t>
            </a: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Пластик </a:t>
            </a:r>
            <a:r>
              <a:rPr lang="en-US" b="1" dirty="0">
                <a:solidFill>
                  <a:srgbClr val="820000"/>
                </a:solidFill>
                <a:latin typeface="+mj-lt"/>
                <a:cs typeface="+mn-cs"/>
              </a:rPr>
              <a:t> </a:t>
            </a:r>
            <a:r>
              <a:rPr lang="en-US" b="1" dirty="0" err="1">
                <a:solidFill>
                  <a:srgbClr val="820000"/>
                </a:solidFill>
                <a:latin typeface="+mj-lt"/>
                <a:cs typeface="+mn-cs"/>
              </a:rPr>
              <a:t>vs</a:t>
            </a:r>
            <a:r>
              <a:rPr lang="en-US" b="1" dirty="0">
                <a:solidFill>
                  <a:srgbClr val="820000"/>
                </a:solidFill>
                <a:latin typeface="+mj-lt"/>
                <a:cs typeface="+mn-cs"/>
              </a:rPr>
              <a:t>  </a:t>
            </a: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Сталь </a:t>
            </a:r>
            <a:r>
              <a:rPr lang="ru-RU" b="1" dirty="0">
                <a:solidFill>
                  <a:srgbClr val="A50021"/>
                </a:solidFill>
                <a:latin typeface="+mj-lt"/>
                <a:cs typeface="+mn-cs"/>
              </a:rPr>
              <a:t>	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Низкая стойкость к УФ, неравномерное выгорание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Высокий коэффициент температурного расширения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Большое количество резиновых уплотнителей,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dirty="0">
                <a:latin typeface="+mj-lt"/>
                <a:cs typeface="+mn-cs"/>
              </a:rPr>
              <a:t>которые со временем теряют эластичность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Пластиковые крюки выдерживают меньшую 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dirty="0">
                <a:latin typeface="+mj-lt"/>
                <a:cs typeface="+mn-cs"/>
              </a:rPr>
              <a:t>нагрузку в сравнении с металлическими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A50021"/>
              </a:solidFill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  <a:latin typeface="+mj-lt"/>
                <a:cs typeface="+mn-cs"/>
              </a:rPr>
              <a:t>	</a:t>
            </a: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Плюсы пластика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Не подвержен коррозии 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Не видно царапин, не остается вмятин</a:t>
            </a:r>
          </a:p>
          <a:p>
            <a:pPr indent="2651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Проще перевозить, монтировать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endParaRPr lang="ru-RU" dirty="0">
              <a:latin typeface="+mj-lt"/>
              <a:cs typeface="+mn-cs"/>
            </a:endParaRPr>
          </a:p>
          <a:p>
            <a:pPr marL="1076325" indent="-80962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dirty="0">
                <a:latin typeface="+mj-lt"/>
                <a:cs typeface="+mn-cs"/>
              </a:rPr>
              <a:t>Вывод:</a:t>
            </a: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 Пластиковый водосток удобен в монтаже,</a:t>
            </a:r>
            <a:r>
              <a:rPr lang="en-US" b="1" dirty="0">
                <a:solidFill>
                  <a:srgbClr val="820000"/>
                </a:solidFill>
                <a:latin typeface="+mj-lt"/>
                <a:cs typeface="+mn-cs"/>
              </a:rPr>
              <a:t> </a:t>
            </a: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перевозке и хранении, но по потребительским свойствам, для российского климата, уступает стали с двухсторонним полиуретановым покрытием!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4264025" y="188913"/>
            <a:ext cx="45942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Выбор материала</a:t>
            </a:r>
          </a:p>
        </p:txBody>
      </p:sp>
      <p:pic>
        <p:nvPicPr>
          <p:cNvPr id="24578" name="Picture 2" descr="C:\Users\vkolbeev\Desktop\выгорание_водосто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1042988"/>
            <a:ext cx="2989536" cy="3600450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ANd9GcS3lRJpKVz6b0dAXb8a8KVqjTVR59GSDRxKC0w5trrRNPWTBNPM8SY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3357563"/>
            <a:ext cx="47148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C:\Users\vkolbeev\Desktop\a9cd58a1b875516a423675b50254da45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3" y="928688"/>
            <a:ext cx="501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6" descr="коллаж_през"/>
          <p:cNvPicPr>
            <a:picLocks noChangeAspect="1" noChangeArrowheads="1"/>
          </p:cNvPicPr>
          <p:nvPr/>
        </p:nvPicPr>
        <p:blipFill>
          <a:blip r:embed="rId2" cstate="screen"/>
          <a:srcRect l="9963" r="8957"/>
          <a:stretch>
            <a:fillRect/>
          </a:stretch>
        </p:blipFill>
        <p:spPr bwMode="auto">
          <a:xfrm>
            <a:off x="4857750" y="2184400"/>
            <a:ext cx="4089400" cy="3779838"/>
          </a:xfrm>
          <a:prstGeom prst="rect">
            <a:avLst/>
          </a:prstGeom>
          <a:noFill/>
          <a:ln w="19050">
            <a:solidFill>
              <a:srgbClr val="64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203848" y="153988"/>
            <a:ext cx="5743302" cy="4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Защитное металлические покрытие</a:t>
            </a:r>
            <a:endParaRPr lang="ru-RU" sz="2200" b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58514" y="2196278"/>
            <a:ext cx="4857750" cy="40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marL="265113" indent="-179388" defTabSz="922338">
              <a:buClr>
                <a:srgbClr val="64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Не выцветает, не темнеет в отличие от цинка </a:t>
            </a:r>
          </a:p>
          <a:p>
            <a:pPr marL="265113" indent="-179388" defTabSz="922338">
              <a:buClr>
                <a:srgbClr val="64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Естественный металлический блеск и необычный узор </a:t>
            </a:r>
            <a:r>
              <a:rPr lang="ru-RU" sz="1700" dirty="0" smtClean="0">
                <a:latin typeface="+mn-lt"/>
              </a:rPr>
              <a:t>кристаллизации</a:t>
            </a:r>
            <a:endParaRPr lang="ru-RU" sz="1700" dirty="0">
              <a:latin typeface="+mn-lt"/>
            </a:endParaRPr>
          </a:p>
          <a:p>
            <a:pPr marL="265113" indent="-179388" defTabSz="922338">
              <a:buClr>
                <a:srgbClr val="64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Отличная защита от коррозии за счет </a:t>
            </a:r>
          </a:p>
          <a:p>
            <a:pPr marL="265113" indent="1588" defTabSz="922338">
              <a:buClr>
                <a:srgbClr val="640000"/>
              </a:buClr>
              <a:buSzPct val="70000"/>
              <a:defRPr/>
            </a:pPr>
            <a:r>
              <a:rPr lang="ru-RU" sz="1700" dirty="0">
                <a:latin typeface="+mn-lt"/>
              </a:rPr>
              <a:t>наличия алюминия в защитном покрытии</a:t>
            </a:r>
          </a:p>
          <a:p>
            <a:pPr marL="265113" indent="1588" defTabSz="922338">
              <a:buClr>
                <a:srgbClr val="640000"/>
              </a:buClr>
              <a:buSzPct val="70000"/>
              <a:defRPr/>
            </a:pPr>
            <a:r>
              <a:rPr lang="ru-RU" sz="1700" dirty="0">
                <a:latin typeface="+mn-lt"/>
              </a:rPr>
              <a:t>(образование стабильной оксидной пленки</a:t>
            </a:r>
            <a:r>
              <a:rPr lang="ru-RU" sz="1700" dirty="0" smtClean="0">
                <a:latin typeface="+mn-lt"/>
              </a:rPr>
              <a:t>)</a:t>
            </a:r>
            <a:endParaRPr lang="ru-RU" sz="1700" dirty="0">
              <a:latin typeface="+mn-lt"/>
            </a:endParaRPr>
          </a:p>
          <a:p>
            <a:pPr marL="265113" indent="-179388" defTabSz="922338">
              <a:buClr>
                <a:srgbClr val="64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Органическое покрытие </a:t>
            </a:r>
            <a:r>
              <a:rPr lang="en-US" sz="1700" dirty="0" err="1">
                <a:latin typeface="+mn-lt"/>
              </a:rPr>
              <a:t>Easyfilm</a:t>
            </a:r>
            <a:r>
              <a:rPr lang="ru-RU" sz="1700" dirty="0">
                <a:latin typeface="+mn-lt"/>
              </a:rPr>
              <a:t>, </a:t>
            </a:r>
          </a:p>
          <a:p>
            <a:pPr marL="265113" indent="1588" defTabSz="922338">
              <a:buClr>
                <a:srgbClr val="640000"/>
              </a:buClr>
              <a:buSzPct val="70000"/>
              <a:defRPr/>
            </a:pPr>
            <a:r>
              <a:rPr lang="ru-RU" sz="1700" dirty="0">
                <a:latin typeface="+mn-lt"/>
              </a:rPr>
              <a:t>защищающее изделие во время   транспортировки, хранения и </a:t>
            </a:r>
            <a:r>
              <a:rPr lang="ru-RU" sz="1700" dirty="0" smtClean="0">
                <a:latin typeface="+mn-lt"/>
              </a:rPr>
              <a:t>монтажа</a:t>
            </a:r>
            <a:endParaRPr lang="ru-RU" sz="1700" dirty="0">
              <a:latin typeface="+mn-lt"/>
            </a:endParaRPr>
          </a:p>
          <a:p>
            <a:pPr marL="265113" indent="-179388" defTabSz="922338">
              <a:buClr>
                <a:srgbClr val="64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По цене незначительно выше водостока из цинка при значительной разнице в качестве</a:t>
            </a:r>
          </a:p>
          <a:p>
            <a:pPr marL="265113" indent="-265113" defTabSz="922338">
              <a:buClr>
                <a:srgbClr val="640000"/>
              </a:buClr>
              <a:buSzPct val="70000"/>
              <a:buFont typeface="Arial" charset="0"/>
              <a:buChar char="►"/>
              <a:defRPr/>
            </a:pPr>
            <a:endParaRPr lang="ru-RU" sz="17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928688"/>
            <a:ext cx="7858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B0913"/>
                </a:solidFill>
                <a:latin typeface="+mj-lt"/>
              </a:rPr>
              <a:t>Grand Line</a:t>
            </a:r>
            <a:r>
              <a:rPr lang="ru-RU" dirty="0">
                <a:solidFill>
                  <a:srgbClr val="9B0913"/>
                </a:solidFill>
                <a:latin typeface="+mj-lt"/>
              </a:rPr>
              <a:t> – </a:t>
            </a:r>
            <a:r>
              <a:rPr lang="ru-RU" dirty="0" smtClean="0">
                <a:solidFill>
                  <a:srgbClr val="9B0913"/>
                </a:solidFill>
                <a:latin typeface="+mj-lt"/>
              </a:rPr>
              <a:t>единственная компания в </a:t>
            </a:r>
            <a:r>
              <a:rPr lang="ru-RU" dirty="0">
                <a:solidFill>
                  <a:srgbClr val="9B0913"/>
                </a:solidFill>
                <a:latin typeface="+mj-lt"/>
              </a:rPr>
              <a:t>России, </a:t>
            </a:r>
            <a:r>
              <a:rPr lang="ru-RU" dirty="0" smtClean="0">
                <a:solidFill>
                  <a:srgbClr val="9B0913"/>
                </a:solidFill>
                <a:latin typeface="+mj-lt"/>
              </a:rPr>
              <a:t>производящая </a:t>
            </a:r>
            <a:r>
              <a:rPr lang="ru-RU" dirty="0">
                <a:solidFill>
                  <a:srgbClr val="9B0913"/>
                </a:solidFill>
                <a:latin typeface="+mj-lt"/>
              </a:rPr>
              <a:t>водосточную систему из стали с покрытием </a:t>
            </a:r>
            <a:r>
              <a:rPr lang="en-US" dirty="0" err="1">
                <a:solidFill>
                  <a:srgbClr val="9B0913"/>
                </a:solidFill>
                <a:latin typeface="+mj-lt"/>
              </a:rPr>
              <a:t>Aluzinc</a:t>
            </a:r>
            <a:r>
              <a:rPr lang="en-US" dirty="0">
                <a:solidFill>
                  <a:srgbClr val="9B0913"/>
                </a:solidFill>
                <a:latin typeface="+mj-lt"/>
              </a:rPr>
              <a:t>®</a:t>
            </a:r>
            <a:endParaRPr lang="ru-RU" dirty="0">
              <a:latin typeface="+mj-lt"/>
            </a:endParaRPr>
          </a:p>
        </p:txBody>
      </p:sp>
      <p:pic>
        <p:nvPicPr>
          <p:cNvPr id="7" name="Picture 8" descr="ANd9GcS3lRJpKVz6b0dAXb8a8KVqjTVR59GSDRxKC0w5trrRNPWTBNPM8SY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985838"/>
            <a:ext cx="542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2"/>
          <p:cNvSpPr>
            <a:spLocks noChangeArrowheads="1"/>
          </p:cNvSpPr>
          <p:nvPr/>
        </p:nvSpPr>
        <p:spPr bwMode="auto">
          <a:xfrm>
            <a:off x="142875" y="919163"/>
            <a:ext cx="871537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2000" b="1">
                <a:solidFill>
                  <a:srgbClr val="A50021"/>
                </a:solidFill>
                <a:latin typeface="Myriad Pro Light" pitchFamily="34" charset="0"/>
              </a:rPr>
              <a:t>			</a:t>
            </a:r>
            <a:r>
              <a:rPr lang="ru-RU" sz="2000" b="1">
                <a:solidFill>
                  <a:srgbClr val="A50021"/>
                </a:solidFill>
                <a:latin typeface="Myriad Pro Light" pitchFamily="34" charset="0"/>
              </a:rPr>
              <a:t>На сохранность внешнего вида - 10 лет</a:t>
            </a:r>
            <a:endParaRPr lang="en-US" sz="2000" b="1">
              <a:solidFill>
                <a:srgbClr val="A50021"/>
              </a:solidFill>
              <a:latin typeface="Myriad Pro Light" pitchFamily="34" charset="0"/>
            </a:endParaRPr>
          </a:p>
          <a:p>
            <a:pPr marL="265113" indent="-265113">
              <a:spcBef>
                <a:spcPct val="20000"/>
              </a:spcBef>
              <a:buClr>
                <a:srgbClr val="990000"/>
              </a:buClr>
              <a:buSzPct val="60000"/>
            </a:pPr>
            <a:endParaRPr lang="ru-RU">
              <a:latin typeface="Myriad Pro Light" pitchFamily="34" charset="0"/>
            </a:endParaRPr>
          </a:p>
          <a:p>
            <a:pPr marL="265113" indent="-265113">
              <a:spcBef>
                <a:spcPct val="20000"/>
              </a:spcBef>
              <a:buClr>
                <a:srgbClr val="990000"/>
              </a:buClr>
              <a:buSzPct val="60000"/>
              <a:buFont typeface="Arial" charset="0"/>
              <a:buChar char="►"/>
            </a:pPr>
            <a:r>
              <a:rPr lang="ru-RU">
                <a:latin typeface="Myriad Pro Light" pitchFamily="34" charset="0"/>
              </a:rPr>
              <a:t>Отслоение и растрескивание покрытия на лицевой стороне изделия;</a:t>
            </a:r>
            <a:endParaRPr lang="en-US">
              <a:latin typeface="Myriad Pro Light" pitchFamily="34" charset="0"/>
            </a:endParaRPr>
          </a:p>
          <a:p>
            <a:pPr marL="265113" indent="-265113" algn="just">
              <a:spcBef>
                <a:spcPct val="20000"/>
              </a:spcBef>
              <a:buClr>
                <a:srgbClr val="990000"/>
              </a:buClr>
              <a:buSzPct val="60000"/>
              <a:buFont typeface="Arial" charset="0"/>
              <a:buChar char="►"/>
            </a:pPr>
            <a:r>
              <a:rPr lang="ru-RU">
                <a:latin typeface="Myriad Pro Light" pitchFamily="34" charset="0"/>
              </a:rPr>
              <a:t>Неравномерное сильное изменение цвета, четко видимое и </a:t>
            </a:r>
          </a:p>
          <a:p>
            <a:pPr marL="265113" indent="-265113" algn="just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ru-RU">
                <a:latin typeface="Myriad Pro Light" pitchFamily="34" charset="0"/>
              </a:rPr>
              <a:t>	визуально выделяющееся с расстояния не менее 15 м</a:t>
            </a:r>
          </a:p>
          <a:p>
            <a:pPr marL="265113" indent="-265113">
              <a:spcBef>
                <a:spcPct val="20000"/>
              </a:spcBef>
              <a:buClr>
                <a:srgbClr val="990000"/>
              </a:buClr>
              <a:buSzPct val="60000"/>
              <a:buFont typeface="Arial" charset="0"/>
              <a:buChar char="►"/>
            </a:pPr>
            <a:r>
              <a:rPr lang="ru-RU">
                <a:latin typeface="Myriad Pro Light" pitchFamily="34" charset="0"/>
              </a:rPr>
              <a:t>Пятна ржавчины</a:t>
            </a:r>
            <a:endParaRPr lang="en-US">
              <a:latin typeface="Myriad Pro Light" pitchFamily="34" charset="0"/>
            </a:endParaRPr>
          </a:p>
          <a:p>
            <a:pPr marL="265113" indent="-265113">
              <a:spcBef>
                <a:spcPct val="20000"/>
              </a:spcBef>
              <a:buClr>
                <a:srgbClr val="990000"/>
              </a:buClr>
              <a:buSzPct val="60000"/>
              <a:buFont typeface="Arial" charset="0"/>
              <a:buChar char="►"/>
            </a:pPr>
            <a:endParaRPr lang="ru-RU" sz="1600">
              <a:latin typeface="Myriad Pro Light" pitchFamily="34" charset="0"/>
            </a:endParaRPr>
          </a:p>
          <a:p>
            <a:pPr marL="265113" indent="-265113"/>
            <a:r>
              <a:rPr lang="en-US" sz="2000" b="1">
                <a:solidFill>
                  <a:srgbClr val="820000"/>
                </a:solidFill>
                <a:latin typeface="Myriad Pro Light" pitchFamily="34" charset="0"/>
              </a:rPr>
              <a:t>			</a:t>
            </a:r>
            <a:r>
              <a:rPr lang="ru-RU" sz="2000" b="1">
                <a:solidFill>
                  <a:srgbClr val="820000"/>
                </a:solidFill>
                <a:latin typeface="Myriad Pro Light" pitchFamily="34" charset="0"/>
              </a:rPr>
              <a:t>На технические характеристики - 25 лет</a:t>
            </a:r>
            <a:endParaRPr lang="en-US" sz="2000" b="1">
              <a:solidFill>
                <a:srgbClr val="820000"/>
              </a:solidFill>
              <a:latin typeface="Myriad Pro Light" pitchFamily="34" charset="0"/>
            </a:endParaRPr>
          </a:p>
          <a:p>
            <a:pPr marL="265113" indent="-265113"/>
            <a:r>
              <a:rPr lang="ru-RU" sz="2000" b="1" baseline="30000">
                <a:solidFill>
                  <a:srgbClr val="820000"/>
                </a:solidFill>
                <a:latin typeface="Myriad Pro Light" pitchFamily="34" charset="0"/>
              </a:rPr>
              <a:t>   </a:t>
            </a:r>
            <a:endParaRPr lang="en-US" sz="2500" b="1" baseline="30000">
              <a:solidFill>
                <a:srgbClr val="820000"/>
              </a:solidFill>
              <a:latin typeface="Myriad Pro Light" pitchFamily="34" charset="0"/>
            </a:endParaRPr>
          </a:p>
          <a:p>
            <a:pPr marL="265113" indent="-265113"/>
            <a:endParaRPr lang="ru-RU" sz="2000" b="1" baseline="30000">
              <a:solidFill>
                <a:srgbClr val="820000"/>
              </a:solidFill>
              <a:latin typeface="Myriad Pro Light" pitchFamily="34" charset="0"/>
            </a:endParaRPr>
          </a:p>
          <a:p>
            <a:pPr marL="265113" indent="-265113">
              <a:buClr>
                <a:srgbClr val="950913"/>
              </a:buClr>
              <a:buSzPct val="60000"/>
              <a:buFont typeface="Arial" charset="0"/>
              <a:buChar char="►"/>
            </a:pPr>
            <a:r>
              <a:rPr lang="ru-RU" sz="2000" b="1" baseline="30000">
                <a:solidFill>
                  <a:srgbClr val="820000"/>
                </a:solidFill>
                <a:latin typeface="Myriad Pro Light" pitchFamily="34" charset="0"/>
              </a:rPr>
              <a:t>    </a:t>
            </a:r>
            <a:r>
              <a:rPr lang="ru-RU">
                <a:latin typeface="Myriad Pro Light" pitchFamily="34" charset="0"/>
              </a:rPr>
              <a:t>Коррозия не образует сквозные отверстия на первичной поверхности </a:t>
            </a:r>
          </a:p>
          <a:p>
            <a:pPr marL="265113" indent="-265113" algn="just">
              <a:buClr>
                <a:srgbClr val="950913"/>
              </a:buClr>
              <a:buSzPct val="60000"/>
            </a:pPr>
            <a:r>
              <a:rPr lang="ru-RU">
                <a:latin typeface="Myriad Pro Light" pitchFamily="34" charset="0"/>
              </a:rPr>
              <a:t>	изделия в результате окисления его металлической основы;</a:t>
            </a:r>
            <a:endParaRPr lang="ru-RU">
              <a:solidFill>
                <a:srgbClr val="820000"/>
              </a:solidFill>
              <a:latin typeface="Myriad Pro Light" pitchFamily="34" charset="0"/>
            </a:endParaRPr>
          </a:p>
          <a:p>
            <a:pPr marL="265113" indent="-265113"/>
            <a:endParaRPr lang="ru-RU" sz="2000" b="1" baseline="30000">
              <a:solidFill>
                <a:srgbClr val="820000"/>
              </a:solidFill>
              <a:latin typeface="Myriad Pro Light" pitchFamily="34" charset="0"/>
            </a:endParaRPr>
          </a:p>
          <a:p>
            <a:pPr marL="265113" indent="-265113"/>
            <a:r>
              <a:rPr lang="ru-RU" sz="1600" b="1" baseline="30000">
                <a:solidFill>
                  <a:srgbClr val="820000"/>
                </a:solidFill>
                <a:latin typeface="Myriad Pro Light" pitchFamily="34" charset="0"/>
              </a:rPr>
              <a:t> </a:t>
            </a:r>
            <a:endParaRPr lang="ru-RU" sz="1600">
              <a:solidFill>
                <a:srgbClr val="820000"/>
              </a:solidFill>
              <a:latin typeface="Myriad Pro Light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185863" y="1163638"/>
            <a:ext cx="76342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defTabSz="922338"/>
            <a:endParaRPr lang="ru-RU" sz="1200">
              <a:latin typeface="Myriad Pro Light" pitchFamily="34" charset="0"/>
            </a:endParaRPr>
          </a:p>
          <a:p>
            <a:pPr defTabSz="922338"/>
            <a:endParaRPr lang="ru-RU" sz="1200">
              <a:latin typeface="Myriad Pro Light" pitchFamily="34" charset="0"/>
            </a:endParaRPr>
          </a:p>
          <a:p>
            <a:pPr defTabSz="922338"/>
            <a:endParaRPr lang="ru-RU" sz="1200">
              <a:latin typeface="Myriad Pro Light" pitchFamily="34" charset="0"/>
            </a:endParaRPr>
          </a:p>
          <a:p>
            <a:pPr defTabSz="922338"/>
            <a:endParaRPr lang="ru-RU" sz="1200">
              <a:latin typeface="Myriad Pro Light" pitchFamily="34" charset="0"/>
            </a:endParaRPr>
          </a:p>
          <a:p>
            <a:pPr defTabSz="922338"/>
            <a:endParaRPr lang="ru-RU" sz="1200">
              <a:latin typeface="Myriad Pro Light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5214938" y="158750"/>
            <a:ext cx="3643312" cy="412750"/>
          </a:xfrm>
          <a:prstGeom prst="rect">
            <a:avLst/>
          </a:prstGeom>
          <a:noFill/>
        </p:spPr>
        <p:txBody>
          <a:bodyPr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>
                <a:latin typeface="Calibri" pitchFamily="34" charset="0"/>
                <a:ea typeface="+mj-ea"/>
                <a:cs typeface="Calibri" pitchFamily="34" charset="0"/>
              </a:rPr>
              <a:t>Письменная</a:t>
            </a:r>
            <a:r>
              <a:rPr lang="ru-RU" sz="2200" b="1" kern="0" dirty="0">
                <a:latin typeface="+mn-lt"/>
                <a:ea typeface="+mj-ea"/>
                <a:cs typeface="+mj-cs"/>
              </a:rPr>
              <a:t> </a:t>
            </a:r>
            <a:r>
              <a:rPr lang="ru-RU" sz="2200" b="1" kern="0" dirty="0">
                <a:latin typeface="Calibri" pitchFamily="34" charset="0"/>
                <a:ea typeface="+mj-ea"/>
                <a:cs typeface="Calibri" pitchFamily="34" charset="0"/>
              </a:rPr>
              <a:t>гарантия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813" y="4524375"/>
            <a:ext cx="5010150" cy="1944688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000375"/>
            <a:ext cx="9382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3" y="747713"/>
            <a:ext cx="9096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928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Calibri" pitchFamily="34" charset="0"/>
                <a:cs typeface="+mn-cs"/>
              </a:rPr>
              <a:t>Зависимость объема стока от соотношения размеров желоба и диаметра водосточной трубы:</a:t>
            </a:r>
          </a:p>
        </p:txBody>
      </p:sp>
      <p:graphicFrame>
        <p:nvGraphicFramePr>
          <p:cNvPr id="24635" name="Group 59"/>
          <p:cNvGraphicFramePr>
            <a:graphicFrameLocks noGrp="1"/>
          </p:cNvGraphicFramePr>
          <p:nvPr/>
        </p:nvGraphicFramePr>
        <p:xfrm>
          <a:off x="214313" y="1428750"/>
          <a:ext cx="8691562" cy="2233605"/>
        </p:xfrm>
        <a:graphic>
          <a:graphicData uri="http://schemas.openxmlformats.org/drawingml/2006/table">
            <a:tbl>
              <a:tblPr/>
              <a:tblGrid>
                <a:gridCol w="2597150"/>
                <a:gridCol w="1343025"/>
                <a:gridCol w="1704975"/>
                <a:gridCol w="1635125"/>
                <a:gridCol w="1411287"/>
              </a:tblGrid>
              <a:tr h="500053"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Условный тип водостока</a:t>
                      </a:r>
                    </a:p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(по ширине желоба)</a:t>
                      </a:r>
                    </a:p>
                  </a:txBody>
                  <a:tcPr marL="95467" marR="95467" marT="43984" marB="43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Глубина желоба, мм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Диаметр трубы,</a:t>
                      </a:r>
                    </a:p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мм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Поток воды, </a:t>
                      </a:r>
                    </a:p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л/сек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кровли, 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 (112 мм)</a:t>
                      </a:r>
                    </a:p>
                  </a:txBody>
                  <a:tcPr marL="95467" marR="95467" marT="43984" marB="43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Стандарт (125 мм)</a:t>
                      </a:r>
                    </a:p>
                  </a:txBody>
                  <a:tcPr marL="95467" marR="95467" marT="43984" marB="43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Мега (170 мм)</a:t>
                      </a:r>
                    </a:p>
                  </a:txBody>
                  <a:tcPr marL="95467" marR="95467" marT="43984" marB="43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Супер (200 мм)</a:t>
                      </a:r>
                    </a:p>
                  </a:txBody>
                  <a:tcPr marL="95467" marR="95467" marT="43984" marB="43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15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318</a:t>
                      </a:r>
                    </a:p>
                  </a:txBody>
                  <a:tcPr marL="95467" marR="95467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7" name="TextBox 9"/>
          <p:cNvSpPr txBox="1">
            <a:spLocks noChangeArrowheads="1"/>
          </p:cNvSpPr>
          <p:nvPr/>
        </p:nvSpPr>
        <p:spPr bwMode="auto">
          <a:xfrm>
            <a:off x="4502150" y="169863"/>
            <a:ext cx="4427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Выбор размера желоб/труба</a:t>
            </a:r>
          </a:p>
        </p:txBody>
      </p:sp>
      <p:sp>
        <p:nvSpPr>
          <p:cNvPr id="16438" name="TextBox 10"/>
          <p:cNvSpPr txBox="1">
            <a:spLocks noChangeArrowheads="1"/>
          </p:cNvSpPr>
          <p:nvPr/>
        </p:nvSpPr>
        <p:spPr bwMode="auto">
          <a:xfrm>
            <a:off x="0" y="424656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8900">
              <a:defRPr/>
            </a:pPr>
            <a:r>
              <a:rPr lang="ru-RU" dirty="0">
                <a:latin typeface="+mn-lt"/>
              </a:rPr>
              <a:t>Выводы:</a:t>
            </a:r>
          </a:p>
          <a:p>
            <a:pPr marL="0" lvl="1" indent="360363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n-lt"/>
              </a:rPr>
              <a:t>Пропускная способность зависит от правильного подбора </a:t>
            </a:r>
            <a:r>
              <a:rPr lang="ru-RU" dirty="0" smtClean="0">
                <a:latin typeface="+mn-lt"/>
              </a:rPr>
              <a:t>параметров:</a:t>
            </a:r>
            <a:endParaRPr lang="ru-RU" dirty="0">
              <a:latin typeface="+mn-lt"/>
            </a:endParaRPr>
          </a:p>
          <a:p>
            <a:pPr marL="360363">
              <a:buClr>
                <a:srgbClr val="800000"/>
              </a:buClr>
              <a:buSzPct val="70000"/>
              <a:defRPr/>
            </a:pPr>
            <a:r>
              <a:rPr lang="ru-RU" dirty="0">
                <a:latin typeface="+mn-lt"/>
              </a:rPr>
              <a:t>глубина и ширина желоба, диаметр трубы</a:t>
            </a:r>
          </a:p>
          <a:p>
            <a:pPr indent="360363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</a:rPr>
              <a:t>Система 125/90 является оптимальной для </a:t>
            </a:r>
            <a:r>
              <a:rPr lang="ru-RU" b="1" dirty="0" err="1">
                <a:solidFill>
                  <a:srgbClr val="800000"/>
                </a:solidFill>
                <a:latin typeface="+mn-lt"/>
              </a:rPr>
              <a:t>коттеджного</a:t>
            </a:r>
            <a:r>
              <a:rPr lang="ru-RU" b="1" dirty="0">
                <a:solidFill>
                  <a:srgbClr val="800000"/>
                </a:solidFill>
                <a:latin typeface="+mn-lt"/>
              </a:rPr>
              <a:t> строительства</a:t>
            </a:r>
          </a:p>
          <a:p>
            <a:pPr marL="360363" lvl="1" indent="-360363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n-lt"/>
              </a:rPr>
              <a:t>Системы большей размерности будут неоправданно </a:t>
            </a:r>
            <a:r>
              <a:rPr lang="ru-RU" dirty="0" smtClean="0">
                <a:latin typeface="+mn-lt"/>
              </a:rPr>
              <a:t>дороги, т.к</a:t>
            </a:r>
            <a:r>
              <a:rPr lang="ru-RU" dirty="0">
                <a:latin typeface="+mn-lt"/>
              </a:rPr>
              <a:t>. пропускная способность не используется в полной мере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18464" name="TextBox 13"/>
          <p:cNvSpPr txBox="1">
            <a:spLocks noChangeArrowheads="1"/>
          </p:cNvSpPr>
          <p:nvPr/>
        </p:nvSpPr>
        <p:spPr bwMode="auto">
          <a:xfrm>
            <a:off x="3214688" y="142875"/>
            <a:ext cx="5715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Увеличенная глубина желоба</a:t>
            </a:r>
          </a:p>
        </p:txBody>
      </p:sp>
      <p:pic>
        <p:nvPicPr>
          <p:cNvPr id="21508" name="Picture 3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000375"/>
            <a:ext cx="5257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85750" y="835025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lvl="1" indent="1588">
              <a:buClr>
                <a:srgbClr val="800000"/>
              </a:buClr>
              <a:buSzPct val="70000"/>
              <a:defRPr/>
            </a:pPr>
            <a:r>
              <a:rPr lang="ru-RU" dirty="0">
                <a:solidFill>
                  <a:srgbClr val="9B0913"/>
                </a:solidFill>
                <a:latin typeface="+mn-lt"/>
              </a:rPr>
              <a:t>Желоб водостока </a:t>
            </a:r>
            <a:r>
              <a:rPr lang="ru-RU" dirty="0" err="1">
                <a:solidFill>
                  <a:srgbClr val="9B0913"/>
                </a:solidFill>
                <a:latin typeface="+mn-lt"/>
              </a:rPr>
              <a:t>Grand</a:t>
            </a:r>
            <a:r>
              <a:rPr lang="ru-RU" dirty="0">
                <a:solidFill>
                  <a:srgbClr val="9B0913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9B0913"/>
                </a:solidFill>
                <a:latin typeface="+mn-lt"/>
              </a:rPr>
              <a:t>Line</a:t>
            </a:r>
            <a:r>
              <a:rPr lang="ru-RU" dirty="0">
                <a:solidFill>
                  <a:srgbClr val="9B0913"/>
                </a:solidFill>
                <a:latin typeface="+mn-lt"/>
              </a:rPr>
              <a:t>® имеет увеличенную глубину по сравнению с системами большинства европейских и отечественных производителей</a:t>
            </a:r>
          </a:p>
          <a:p>
            <a:pPr marL="85725" lvl="1" indent="1588">
              <a:buClr>
                <a:srgbClr val="800000"/>
              </a:buClr>
              <a:buSzPct val="70000"/>
              <a:defRPr/>
            </a:pPr>
            <a:endParaRPr lang="ru-RU" sz="1000" dirty="0">
              <a:latin typeface="+mn-lt"/>
            </a:endParaRPr>
          </a:p>
          <a:p>
            <a:pPr marL="85725" lvl="1" indent="1588">
              <a:buClr>
                <a:srgbClr val="800000"/>
              </a:buClr>
              <a:buSzPct val="70000"/>
              <a:defRPr/>
            </a:pPr>
            <a:r>
              <a:rPr lang="ru-RU" dirty="0">
                <a:latin typeface="+mn-lt"/>
              </a:rPr>
              <a:t>Это позволяет:</a:t>
            </a:r>
          </a:p>
          <a:p>
            <a:pPr marL="360363" lvl="1" indent="-273050">
              <a:buClr>
                <a:srgbClr val="800000"/>
              </a:buClr>
              <a:buSzPct val="70000"/>
              <a:defRPr/>
            </a:pPr>
            <a:endParaRPr lang="ru-RU" sz="1000" dirty="0">
              <a:solidFill>
                <a:srgbClr val="9B0913"/>
              </a:solidFill>
              <a:latin typeface="+mn-lt"/>
            </a:endParaRP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n-lt"/>
              </a:rPr>
              <a:t>Значительно увеличить пропускную способность водосточной системы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n-lt"/>
              </a:rPr>
              <a:t>Уменьшить вероятность перелива влаги через желоб при пиковых нагрузках на систему, а значит улучшить функциональность системы 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286481" y="6143644"/>
            <a:ext cx="2357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vl="1" indent="1588">
              <a:buClr>
                <a:srgbClr val="800000"/>
              </a:buClr>
              <a:buSzPct val="70000"/>
              <a:defRPr/>
            </a:pPr>
            <a:r>
              <a:rPr lang="ru-RU" sz="1600" dirty="0" smtClean="0">
                <a:solidFill>
                  <a:srgbClr val="9B0913"/>
                </a:solidFill>
                <a:latin typeface="+mn-lt"/>
              </a:rPr>
              <a:t>Желоб </a:t>
            </a:r>
            <a:r>
              <a:rPr lang="ru-RU" sz="1600" dirty="0" err="1" smtClean="0">
                <a:solidFill>
                  <a:srgbClr val="9B0913"/>
                </a:solidFill>
                <a:latin typeface="+mn-lt"/>
              </a:rPr>
              <a:t>Grand</a:t>
            </a:r>
            <a:r>
              <a:rPr lang="ru-RU" sz="1600" dirty="0" smtClean="0">
                <a:solidFill>
                  <a:srgbClr val="9B0913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9B0913"/>
                </a:solidFill>
                <a:latin typeface="+mn-lt"/>
              </a:rPr>
              <a:t>Line</a:t>
            </a:r>
            <a:r>
              <a:rPr lang="ru-RU" sz="1600" dirty="0" smtClean="0">
                <a:solidFill>
                  <a:srgbClr val="9B0913"/>
                </a:solidFill>
                <a:latin typeface="+mn-lt"/>
              </a:rPr>
              <a:t>®</a:t>
            </a:r>
            <a:endParaRPr lang="ru-RU" sz="1600" dirty="0">
              <a:latin typeface="+mn-lt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357554" y="4558737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vl="1" indent="1588">
              <a:buClr>
                <a:srgbClr val="800000"/>
              </a:buClr>
              <a:buSzPct val="70000"/>
              <a:defRPr/>
            </a:pPr>
            <a:r>
              <a:rPr lang="ru-RU" sz="1600" dirty="0" smtClean="0">
                <a:latin typeface="+mn-lt"/>
              </a:rPr>
              <a:t>Желоб другого производителя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kolbeev\Desktop\цвета водосто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" y="3212143"/>
            <a:ext cx="4365620" cy="1080000"/>
          </a:xfrm>
          <a:prstGeom prst="rect">
            <a:avLst/>
          </a:prstGeom>
          <a:noFill/>
        </p:spPr>
      </p:pic>
      <p:pic>
        <p:nvPicPr>
          <p:cNvPr id="1026" name="Picture 2" descr="C:\Users\vkolbeev\Desktop\Элементы водосток GL_белый\Водосток_круглый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186102" y="532673"/>
            <a:ext cx="5929354" cy="6192000"/>
          </a:xfrm>
          <a:prstGeom prst="rect">
            <a:avLst/>
          </a:prstGeom>
          <a:noFill/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09600" y="3979863"/>
            <a:ext cx="8210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5429256" y="3357562"/>
            <a:ext cx="350046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94" tIns="46045" rIns="92094" bIns="46045" anchor="ctr">
            <a:spAutoFit/>
          </a:bodyPr>
          <a:lstStyle/>
          <a:p>
            <a:pPr defTabSz="922338">
              <a:defRPr/>
            </a:pPr>
            <a:r>
              <a:rPr lang="en-US" sz="1400" dirty="0">
                <a:latin typeface="+mn-lt"/>
              </a:rPr>
              <a:t>1</a:t>
            </a:r>
            <a:r>
              <a:rPr lang="ru-RU" sz="1400" dirty="0">
                <a:latin typeface="+mn-lt"/>
              </a:rPr>
              <a:t>. полукруглый желоб, диаметр,  3 м  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2. крюк, диаметр, 70 (210, 300 мм) 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3. заглушка желоба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4. угол желоба, 135</a:t>
            </a:r>
            <a:r>
              <a:rPr lang="en-US" sz="1400" dirty="0">
                <a:latin typeface="+mn-lt"/>
              </a:rPr>
              <a:t>°</a:t>
            </a:r>
            <a:r>
              <a:rPr lang="ru-RU" sz="1400" dirty="0">
                <a:latin typeface="+mn-lt"/>
              </a:rPr>
              <a:t> ,90</a:t>
            </a:r>
            <a:r>
              <a:rPr lang="en-US" sz="1400" dirty="0">
                <a:latin typeface="+mn-lt"/>
              </a:rPr>
              <a:t>°</a:t>
            </a:r>
            <a:r>
              <a:rPr lang="ru-RU" sz="1400" dirty="0">
                <a:latin typeface="+mn-lt"/>
              </a:rPr>
              <a:t>   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(</a:t>
            </a:r>
            <a:r>
              <a:rPr lang="ru-RU" sz="1400" dirty="0" err="1">
                <a:latin typeface="+mn-lt"/>
              </a:rPr>
              <a:t>а-внутренний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б-внешний</a:t>
            </a:r>
            <a:r>
              <a:rPr lang="ru-RU" sz="1400" dirty="0">
                <a:latin typeface="+mn-lt"/>
              </a:rPr>
              <a:t>)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5. соединитель желоба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6. воронка желоба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7. колено трубы,  60</a:t>
            </a:r>
            <a:r>
              <a:rPr lang="en-US" sz="1400" dirty="0">
                <a:latin typeface="+mn-lt"/>
              </a:rPr>
              <a:t>°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8. круглая труба соединительная, 1 м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9. кронштейн трубы </a:t>
            </a:r>
            <a:endParaRPr lang="en-US" sz="1400" dirty="0" smtClean="0">
              <a:latin typeface="+mn-lt"/>
            </a:endParaRPr>
          </a:p>
          <a:p>
            <a:pPr defTabSz="922338">
              <a:defRPr/>
            </a:pPr>
            <a:r>
              <a:rPr lang="en-US" sz="1400" dirty="0" smtClean="0">
                <a:latin typeface="+mn-lt"/>
              </a:rPr>
              <a:t>(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а - на дерево, б - на кирпич)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10. круглая труба, 3 м</a:t>
            </a:r>
          </a:p>
          <a:p>
            <a:pPr defTabSz="922338">
              <a:defRPr/>
            </a:pPr>
            <a:r>
              <a:rPr lang="ru-RU" sz="1400" dirty="0">
                <a:latin typeface="+mn-lt"/>
              </a:rPr>
              <a:t>11. колено стока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123825" y="2776538"/>
            <a:ext cx="3748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 anchor="ctr">
            <a:spAutoFit/>
          </a:bodyPr>
          <a:lstStyle/>
          <a:p>
            <a:pPr defTabSz="922338" eaLnBrk="0" hangingPunct="0"/>
            <a:r>
              <a:rPr lang="ru-RU" b="1" dirty="0">
                <a:latin typeface="Calibri" pitchFamily="34" charset="0"/>
              </a:rPr>
              <a:t>Цвета водосточной системы 125x90</a:t>
            </a:r>
          </a:p>
        </p:txBody>
      </p:sp>
      <p:sp>
        <p:nvSpPr>
          <p:cNvPr id="22534" name="Rectangle 27"/>
          <p:cNvSpPr>
            <a:spLocks noChangeArrowheads="1"/>
          </p:cNvSpPr>
          <p:nvPr/>
        </p:nvSpPr>
        <p:spPr bwMode="auto">
          <a:xfrm>
            <a:off x="142875" y="477361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 anchor="ctr">
            <a:spAutoFit/>
          </a:bodyPr>
          <a:lstStyle/>
          <a:p>
            <a:pPr defTabSz="922338" eaLnBrk="0" hangingPunct="0"/>
            <a:r>
              <a:rPr lang="ru-RU" b="1">
                <a:latin typeface="Calibri" pitchFamily="34" charset="0"/>
              </a:rPr>
              <a:t>Цвета водосточной системы  150x100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4876800" y="142875"/>
            <a:ext cx="3981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Системы 125/90 и 150/100</a:t>
            </a:r>
          </a:p>
        </p:txBody>
      </p:sp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8" y="1428750"/>
            <a:ext cx="10810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42875" y="874713"/>
            <a:ext cx="374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 anchor="ctr">
            <a:spAutoFit/>
          </a:bodyPr>
          <a:lstStyle/>
          <a:p>
            <a:pPr defTabSz="922338" eaLnBrk="0" hangingPunct="0"/>
            <a:r>
              <a:rPr lang="ru-RU" b="1">
                <a:latin typeface="Calibri" pitchFamily="34" charset="0"/>
              </a:rPr>
              <a:t>Новинки 2014 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28750" y="1500188"/>
            <a:ext cx="374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 anchor="ctr">
            <a:spAutoFit/>
          </a:bodyPr>
          <a:lstStyle/>
          <a:p>
            <a:pPr defTabSz="922338" eaLnBrk="0" hangingPunct="0"/>
            <a:r>
              <a:rPr lang="en-US" b="1" dirty="0">
                <a:latin typeface="Calibri" pitchFamily="34" charset="0"/>
              </a:rPr>
              <a:t>RAL </a:t>
            </a:r>
            <a:r>
              <a:rPr lang="en-US" b="1" dirty="0" smtClean="0">
                <a:latin typeface="Calibri" pitchFamily="34" charset="0"/>
              </a:rPr>
              <a:t>9005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2541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8" y="2071688"/>
            <a:ext cx="10810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12"/>
          <p:cNvSpPr>
            <a:spLocks noChangeArrowheads="1"/>
          </p:cNvSpPr>
          <p:nvPr/>
        </p:nvSpPr>
        <p:spPr bwMode="auto">
          <a:xfrm>
            <a:off x="1500188" y="2143125"/>
            <a:ext cx="374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 anchor="ctr">
            <a:spAutoFit/>
          </a:bodyPr>
          <a:lstStyle/>
          <a:p>
            <a:pPr defTabSz="922338" eaLnBrk="0" hangingPunct="0"/>
            <a:r>
              <a:rPr lang="en-US" b="1">
                <a:latin typeface="Calibri" pitchFamily="34" charset="0"/>
              </a:rPr>
              <a:t>RR</a:t>
            </a:r>
            <a:r>
              <a:rPr lang="ru-RU" b="1">
                <a:latin typeface="Calibri" pitchFamily="34" charset="0"/>
              </a:rPr>
              <a:t> 11</a:t>
            </a:r>
          </a:p>
        </p:txBody>
      </p:sp>
      <p:pic>
        <p:nvPicPr>
          <p:cNvPr id="1027" name="Picture 3" descr="C:\Users\vkolbeev\Desktop\цвета водостока 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3786190"/>
            <a:ext cx="2165598" cy="540000"/>
          </a:xfrm>
          <a:prstGeom prst="rect">
            <a:avLst/>
          </a:prstGeom>
          <a:noFill/>
        </p:spPr>
      </p:pic>
      <p:pic>
        <p:nvPicPr>
          <p:cNvPr id="1029" name="Picture 5" descr="C:\Users\vkolbeev\Desktop\цвета водостока 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1894" y="5357826"/>
            <a:ext cx="3963736" cy="5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3"/>
          <p:cNvSpPr txBox="1">
            <a:spLocks noChangeArrowheads="1"/>
          </p:cNvSpPr>
          <p:nvPr/>
        </p:nvSpPr>
        <p:spPr bwMode="auto">
          <a:xfrm>
            <a:off x="5210175" y="138113"/>
            <a:ext cx="37195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Крюк длинный полоса</a:t>
            </a:r>
          </a:p>
        </p:txBody>
      </p:sp>
      <p:pic>
        <p:nvPicPr>
          <p:cNvPr id="23556" name="Picture 5" descr="C:\Users\vkolbeev\Desktop\крюк длинный полоса профиль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785938"/>
            <a:ext cx="2857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6"/>
          <p:cNvSpPr>
            <a:spLocks noChangeArrowheads="1"/>
          </p:cNvSpPr>
          <p:nvPr/>
        </p:nvSpPr>
        <p:spPr bwMode="auto">
          <a:xfrm>
            <a:off x="1071563" y="785813"/>
            <a:ext cx="7215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Преимущества:</a:t>
            </a: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 marL="273050" indent="-2730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 smtClean="0">
                <a:latin typeface="+mn-lt"/>
              </a:rPr>
              <a:t>Производится </a:t>
            </a:r>
            <a:r>
              <a:rPr lang="ru-RU" dirty="0">
                <a:latin typeface="+mn-lt"/>
              </a:rPr>
              <a:t>из </a:t>
            </a:r>
            <a:r>
              <a:rPr lang="ru-RU" dirty="0" err="1">
                <a:latin typeface="+mn-lt"/>
              </a:rPr>
              <a:t>горячеоцинкованной</a:t>
            </a:r>
            <a:r>
              <a:rPr lang="ru-RU" dirty="0">
                <a:latin typeface="+mn-lt"/>
              </a:rPr>
              <a:t> стали толщиной 4 мм </a:t>
            </a:r>
          </a:p>
          <a:p>
            <a:pPr marL="273050">
              <a:buClr>
                <a:srgbClr val="9B0913"/>
              </a:buClr>
              <a:buSzPct val="70000"/>
              <a:defRPr/>
            </a:pPr>
            <a:r>
              <a:rPr lang="ru-RU" dirty="0">
                <a:latin typeface="+mn-lt"/>
              </a:rPr>
              <a:t>с последующим нанесением полимерного покрытия;</a:t>
            </a:r>
          </a:p>
          <a:p>
            <a:pPr marL="273050" indent="-2730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+mn-lt"/>
              </a:rPr>
              <a:t> 9 стадий предварительной обработки перед нанесением полимерного покрытия;</a:t>
            </a:r>
          </a:p>
          <a:p>
            <a:pPr marL="273050" indent="-273050">
              <a:buClr>
                <a:srgbClr val="9B0913"/>
              </a:buClr>
              <a:buSzPct val="70000"/>
              <a:buFont typeface="Arial" pitchFamily="34" charset="0"/>
              <a:buChar char="►"/>
              <a:tabLst>
                <a:tab pos="273050" algn="l"/>
              </a:tabLst>
              <a:defRPr/>
            </a:pPr>
            <a:r>
              <a:rPr lang="ru-RU" dirty="0">
                <a:latin typeface="+mn-lt"/>
              </a:rPr>
              <a:t>Отсутствие пластинчатых фиксаторов - их место занимают технологические </a:t>
            </a:r>
            <a:r>
              <a:rPr lang="ru-RU" dirty="0" err="1">
                <a:latin typeface="+mn-lt"/>
              </a:rPr>
              <a:t>гибы</a:t>
            </a:r>
            <a:r>
              <a:rPr lang="ru-RU" dirty="0">
                <a:latin typeface="+mn-lt"/>
              </a:rPr>
              <a:t>, что позволяет зафиксировать желоб в крюке без дополнительных операций</a:t>
            </a:r>
          </a:p>
          <a:p>
            <a:pPr marL="273050" indent="-273050">
              <a:buClr>
                <a:srgbClr val="9B0913"/>
              </a:buClr>
              <a:buSzPct val="70000"/>
              <a:buFont typeface="Arial" pitchFamily="34" charset="0"/>
              <a:buChar char="►"/>
              <a:tabLst>
                <a:tab pos="273050" algn="l"/>
              </a:tabLst>
              <a:defRPr/>
            </a:pPr>
            <a:r>
              <a:rPr lang="ru-RU" dirty="0">
                <a:latin typeface="+mn-lt"/>
              </a:rPr>
              <a:t>Ребро жесткости на сгибе увеличивает прочность крюка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717032"/>
            <a:ext cx="4156990" cy="2664296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26469" y="116632"/>
            <a:ext cx="6388100" cy="5111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Крюк длинный – Крюк короткий</a:t>
            </a:r>
          </a:p>
        </p:txBody>
      </p:sp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5750" y="974725"/>
            <a:ext cx="3705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4105275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600" dirty="0">
                <a:latin typeface="+mn-lt"/>
              </a:rPr>
              <a:t>Более прочное крепление на обрешетке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600" dirty="0">
                <a:latin typeface="+mn-lt"/>
              </a:rPr>
              <a:t>Вход воздуха под крюком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600" dirty="0">
                <a:latin typeface="+mn-lt"/>
              </a:rPr>
              <a:t>Использование вентилируемого софита – не обязательно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714875" y="4071938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360363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600" dirty="0">
                <a:latin typeface="+mn-lt"/>
              </a:rPr>
              <a:t>Установка на  лобовую доску</a:t>
            </a:r>
          </a:p>
          <a:p>
            <a:pPr marL="0" lvl="1" indent="360363">
              <a:buClr>
                <a:srgbClr val="800000"/>
              </a:buClr>
              <a:buSzPct val="70000"/>
              <a:defRPr/>
            </a:pPr>
            <a:r>
              <a:rPr lang="ru-RU" sz="1600" dirty="0">
                <a:latin typeface="+mn-lt"/>
              </a:rPr>
              <a:t>с меньшей прочностью</a:t>
            </a:r>
          </a:p>
          <a:p>
            <a:pPr marL="0" lvl="1" indent="360363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600" dirty="0">
                <a:latin typeface="+mn-lt"/>
              </a:rPr>
              <a:t>Вход воздуха в пространство под </a:t>
            </a:r>
          </a:p>
          <a:p>
            <a:pPr marL="360363" lvl="1">
              <a:buClr>
                <a:srgbClr val="800000"/>
              </a:buClr>
              <a:buSzPct val="70000"/>
              <a:defRPr/>
            </a:pPr>
            <a:r>
              <a:rPr lang="ru-RU" sz="1600" dirty="0">
                <a:latin typeface="+mn-lt"/>
              </a:rPr>
              <a:t>материалом через карнизный свес</a:t>
            </a:r>
          </a:p>
          <a:p>
            <a:pPr marL="0" lvl="1" indent="360363">
              <a:buClr>
                <a:srgbClr val="8000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600" dirty="0">
                <a:latin typeface="+mn-lt"/>
              </a:rPr>
              <a:t>Вентилируемый софит обязателен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785812"/>
            <a:ext cx="3905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1438" y="5357813"/>
            <a:ext cx="8858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lvl="1" indent="-273050">
              <a:buClr>
                <a:srgbClr val="800000"/>
              </a:buClr>
              <a:buSzPct val="70000"/>
              <a:defRPr/>
            </a:pPr>
            <a:r>
              <a:rPr lang="ru-RU" sz="1700" dirty="0">
                <a:latin typeface="+mn-lt"/>
              </a:rPr>
              <a:t>Вывод: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Использование длинного крюка представляется более надежным и эффективным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</a:rPr>
              <a:t>Водосточную систему оптимально установить в процессе монтажа кровельного материала. Это и более </a:t>
            </a:r>
            <a:r>
              <a:rPr lang="ru-RU" sz="1700" dirty="0" smtClean="0">
                <a:latin typeface="+mn-lt"/>
              </a:rPr>
              <a:t>функционально, </a:t>
            </a:r>
            <a:r>
              <a:rPr lang="ru-RU" sz="1700" dirty="0">
                <a:latin typeface="+mn-lt"/>
              </a:rPr>
              <a:t>и более экономично.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Длинный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Короткий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Соединитель МП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92650" y="2066925"/>
            <a:ext cx="3079750" cy="4211638"/>
          </a:xfrm>
          <a:prstGeom prst="rect">
            <a:avLst/>
          </a:prstGeom>
          <a:noFill/>
          <a:ln w="19050">
            <a:solidFill>
              <a:srgbClr val="82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screen"/>
          <a:srcRect b="1146"/>
          <a:stretch>
            <a:fillRect/>
          </a:stretch>
        </p:blipFill>
        <p:spPr bwMode="auto">
          <a:xfrm>
            <a:off x="1009650" y="2066925"/>
            <a:ext cx="3119438" cy="421163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7892" name="TextBox 13"/>
          <p:cNvSpPr txBox="1">
            <a:spLocks noChangeArrowheads="1"/>
          </p:cNvSpPr>
          <p:nvPr/>
        </p:nvSpPr>
        <p:spPr bwMode="auto">
          <a:xfrm>
            <a:off x="4500563" y="115888"/>
            <a:ext cx="4152134" cy="4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22" tIns="43411" rIns="86822" bIns="43411">
            <a:spAutoFit/>
          </a:bodyPr>
          <a:lstStyle/>
          <a:p>
            <a:pPr marL="360363" lvl="1" indent="-273050">
              <a:buClr>
                <a:srgbClr val="800000"/>
              </a:buClr>
              <a:buSzPct val="70000"/>
              <a:defRPr/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Соединитель желоба с кольцом 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14282" y="857250"/>
            <a:ext cx="857253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</a:rPr>
              <a:t>Максимально </a:t>
            </a:r>
            <a:r>
              <a:rPr lang="ru-RU" dirty="0" smtClean="0">
                <a:latin typeface="+mj-lt"/>
              </a:rPr>
              <a:t>надежное фиксирование </a:t>
            </a:r>
            <a:r>
              <a:rPr lang="ru-RU" dirty="0">
                <a:latin typeface="+mj-lt"/>
              </a:rPr>
              <a:t>на </a:t>
            </a:r>
            <a:r>
              <a:rPr lang="ru-RU" dirty="0" smtClean="0">
                <a:latin typeface="+mj-lt"/>
              </a:rPr>
              <a:t>желобе, толщина элемента – 0.9мм</a:t>
            </a:r>
            <a:endParaRPr lang="ru-RU" dirty="0">
              <a:latin typeface="+mj-lt"/>
            </a:endParaRP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</a:rPr>
              <a:t>Обеспечивает герметичность стыка 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</a:rPr>
              <a:t>Возможность многократно смыкать-размыкать замок. </a:t>
            </a:r>
          </a:p>
          <a:p>
            <a:pPr marL="360363" lvl="1" indent="-273050"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1438" y="823913"/>
            <a:ext cx="8858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marL="0" lvl="1" defTabSz="922338" fontAlgn="auto">
              <a:spcBef>
                <a:spcPts val="0"/>
              </a:spcBef>
              <a:spcAft>
                <a:spcPts val="0"/>
              </a:spcAft>
              <a:buClr>
                <a:srgbClr val="9B0913"/>
              </a:buClr>
              <a:buSzPct val="70000"/>
              <a:defRPr/>
            </a:pPr>
            <a:r>
              <a:rPr lang="ru-RU" sz="2000" dirty="0">
                <a:solidFill>
                  <a:srgbClr val="9B0913"/>
                </a:solidFill>
                <a:latin typeface="+mn-lt"/>
              </a:rPr>
              <a:t>Водосточная система</a:t>
            </a:r>
            <a:r>
              <a:rPr lang="ru-RU" sz="2000" dirty="0">
                <a:latin typeface="+mn-lt"/>
              </a:rPr>
              <a:t> – неотъемлемая часть современного дома</a:t>
            </a:r>
            <a:endParaRPr lang="ru-RU" sz="2000" b="1" dirty="0">
              <a:latin typeface="+mn-lt"/>
            </a:endParaRPr>
          </a:p>
          <a:p>
            <a:pPr marL="1076325" lvl="1" indent="-447675" defTabSz="922338" fontAlgn="auto">
              <a:spcBef>
                <a:spcPts val="0"/>
              </a:spcBef>
              <a:spcAft>
                <a:spcPts val="0"/>
              </a:spcAft>
              <a:buClr>
                <a:srgbClr val="9B0913"/>
              </a:buClr>
              <a:buSzPct val="70000"/>
              <a:defRPr/>
            </a:pPr>
            <a:endParaRPr lang="ru-RU" sz="1500" b="1" dirty="0">
              <a:solidFill>
                <a:srgbClr val="9B0913"/>
              </a:solidFill>
              <a:latin typeface="+mn-lt"/>
              <a:cs typeface="+mn-cs"/>
            </a:endParaRPr>
          </a:p>
          <a:p>
            <a:pPr marL="1076325" lvl="1" indent="-447675" defTabSz="922338" fontAlgn="auto">
              <a:spcBef>
                <a:spcPts val="0"/>
              </a:spcBef>
              <a:spcAft>
                <a:spcPts val="0"/>
              </a:spcAft>
              <a:buClr>
                <a:srgbClr val="9B0913"/>
              </a:buClr>
              <a:buSzPct val="70000"/>
              <a:defRPr/>
            </a:pPr>
            <a:r>
              <a:rPr lang="ru-RU" sz="2000" b="1" dirty="0">
                <a:solidFill>
                  <a:srgbClr val="9B0913"/>
                </a:solidFill>
                <a:latin typeface="+mn-lt"/>
                <a:cs typeface="+mn-cs"/>
              </a:rPr>
              <a:t>Функции водосточной системы :</a:t>
            </a:r>
          </a:p>
          <a:p>
            <a:pPr marL="628650" lvl="1" indent="-628650" defTabSz="922338" fontAlgn="auto">
              <a:spcBef>
                <a:spcPts val="0"/>
              </a:spcBef>
              <a:spcAft>
                <a:spcPts val="0"/>
              </a:spcAft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2000" dirty="0">
                <a:latin typeface="+mn-lt"/>
              </a:rPr>
              <a:t>Организованный отвод и сток выпавших осадков, </a:t>
            </a:r>
            <a:r>
              <a:rPr lang="ru-RU" sz="2000" dirty="0" smtClean="0">
                <a:latin typeface="+mn-lt"/>
              </a:rPr>
              <a:t>талых </a:t>
            </a:r>
            <a:r>
              <a:rPr lang="ru-RU" sz="2000" dirty="0">
                <a:latin typeface="+mn-lt"/>
              </a:rPr>
              <a:t>вод </a:t>
            </a:r>
            <a:endParaRPr lang="en-US" sz="2000" dirty="0">
              <a:latin typeface="+mn-lt"/>
            </a:endParaRPr>
          </a:p>
          <a:p>
            <a:pPr marL="628650" lvl="1" indent="-628650" defTabSz="922338" fontAlgn="auto">
              <a:spcBef>
                <a:spcPts val="0"/>
              </a:spcBef>
              <a:spcAft>
                <a:spcPts val="0"/>
              </a:spcAft>
              <a:buClr>
                <a:srgbClr val="9B0913"/>
              </a:buClr>
              <a:buSzPct val="70000"/>
              <a:defRPr/>
            </a:pPr>
            <a:r>
              <a:rPr lang="en-US" sz="2000" dirty="0" smtClean="0">
                <a:latin typeface="+mn-lt"/>
              </a:rPr>
              <a:t>	</a:t>
            </a:r>
            <a:r>
              <a:rPr lang="ru-RU" sz="2000" dirty="0" smtClean="0">
                <a:latin typeface="+mn-lt"/>
              </a:rPr>
              <a:t>с </a:t>
            </a:r>
            <a:r>
              <a:rPr lang="ru-RU" sz="2000" dirty="0">
                <a:latin typeface="+mn-lt"/>
              </a:rPr>
              <a:t>поверхности крыш строений в общую ливневую </a:t>
            </a:r>
            <a:r>
              <a:rPr lang="ru-RU" sz="2000" dirty="0" smtClean="0">
                <a:latin typeface="+mn-lt"/>
              </a:rPr>
              <a:t>канализационную систему</a:t>
            </a:r>
            <a:r>
              <a:rPr lang="ru-RU" sz="2000" b="1" dirty="0" smtClean="0">
                <a:latin typeface="+mn-lt"/>
                <a:cs typeface="+mn-cs"/>
              </a:rPr>
              <a:t> </a:t>
            </a:r>
            <a:endParaRPr lang="ru-RU" sz="2000" b="1" dirty="0">
              <a:latin typeface="+mn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SzPct val="70000"/>
              <a:buFont typeface="Arial" charset="0"/>
              <a:buChar char="►"/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6148" name="TextBox 14"/>
          <p:cNvSpPr txBox="1">
            <a:spLocks noChangeArrowheads="1"/>
          </p:cNvSpPr>
          <p:nvPr/>
        </p:nvSpPr>
        <p:spPr bwMode="auto">
          <a:xfrm>
            <a:off x="3714750" y="188640"/>
            <a:ext cx="52863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/>
            <a:r>
              <a:rPr lang="ru-RU" sz="2200" b="1" dirty="0">
                <a:latin typeface="Calibri" pitchFamily="34" charset="0"/>
              </a:rPr>
              <a:t>Функции водосточной системы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2786063"/>
            <a:ext cx="2451100" cy="3671887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2786063"/>
            <a:ext cx="2451100" cy="3671887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57888" y="2795588"/>
            <a:ext cx="2352675" cy="3671887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C:\Users\vkolbeev\Desktop\заглушка чертеж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885825"/>
            <a:ext cx="2411412" cy="3113088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1747" name="Прямоугольник 14"/>
          <p:cNvSpPr>
            <a:spLocks noChangeArrowheads="1"/>
          </p:cNvSpPr>
          <p:nvPr/>
        </p:nvSpPr>
        <p:spPr bwMode="auto">
          <a:xfrm>
            <a:off x="4057650" y="95250"/>
            <a:ext cx="471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Calibri" pitchFamily="34" charset="0"/>
                <a:cs typeface="Calibri" pitchFamily="34" charset="0"/>
              </a:rPr>
              <a:t>Заглушка</a:t>
            </a:r>
            <a:r>
              <a:rPr lang="ru-RU" sz="2400" b="1" dirty="0">
                <a:latin typeface="Myriad Pro Light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желоба</a:t>
            </a:r>
          </a:p>
        </p:txBody>
      </p:sp>
      <p:pic>
        <p:nvPicPr>
          <p:cNvPr id="58370" name="Picture 2" descr="C:\Users\vkolbeev\Desktop\заглушка внутр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662754" y="2028815"/>
            <a:ext cx="952568" cy="173832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214313" y="928688"/>
            <a:ext cx="62150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Myriad Pro Light" pitchFamily="34" charset="0"/>
              </a:rPr>
              <a:t>Устанавливается на торцах желоба. </a:t>
            </a:r>
          </a:p>
          <a:p>
            <a:pPr>
              <a:defRPr/>
            </a:pPr>
            <a:endParaRPr lang="ru-RU" b="1" dirty="0">
              <a:solidFill>
                <a:srgbClr val="9B0913"/>
              </a:solidFill>
              <a:latin typeface="Myriad Pro Light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9B0913"/>
                </a:solidFill>
                <a:latin typeface="Myriad Pro Light" pitchFamily="34" charset="0"/>
              </a:rPr>
              <a:t>Преимущества:</a:t>
            </a: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Myriad Pro Light" pitchFamily="34" charset="0"/>
              </a:rPr>
              <a:t>Заглушка является универсальной - ее можно использовать как с правого, так и с левого края желоба</a:t>
            </a: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endParaRPr lang="ru-RU" dirty="0">
              <a:latin typeface="Myriad Pro Light" pitchFamily="34" charset="0"/>
            </a:endParaRP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Myriad Pro Light" pitchFamily="34" charset="0"/>
              </a:rPr>
              <a:t>Обеспечивает надежную фиксацию к желобу и герметичность места фиксации</a:t>
            </a: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endParaRPr lang="ru-RU" dirty="0">
              <a:latin typeface="Myriad Pro Light" pitchFamily="34" charset="0"/>
            </a:endParaRP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Myriad Pro Light" pitchFamily="34" charset="0"/>
              </a:rPr>
              <a:t>Конструкция заглушки такова , что не требует использования резиновой прокладки, которая теряет эластичность и со временем начинает протекать</a:t>
            </a: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endParaRPr lang="ru-RU" dirty="0">
              <a:latin typeface="Myriad Pro Light" pitchFamily="34" charset="0"/>
            </a:endParaRP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Myriad Pro Light" pitchFamily="34" charset="0"/>
              </a:rPr>
              <a:t> Может быть дополнительно зафиксирована </a:t>
            </a:r>
            <a:r>
              <a:rPr lang="ru-RU" dirty="0" err="1">
                <a:latin typeface="Myriad Pro Light" pitchFamily="34" charset="0"/>
              </a:rPr>
              <a:t>герметиком</a:t>
            </a:r>
            <a:r>
              <a:rPr lang="ru-RU" dirty="0">
                <a:latin typeface="Myriad Pro Light" pitchFamily="34" charset="0"/>
              </a:rPr>
              <a:t> или заклепками</a:t>
            </a: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endParaRPr lang="ru-RU" dirty="0">
              <a:latin typeface="Myriad Pro Light" pitchFamily="34" charset="0"/>
            </a:endParaRPr>
          </a:p>
          <a:p>
            <a:pPr marL="361950" indent="-361950">
              <a:buClr>
                <a:srgbClr val="9B0913"/>
              </a:buClr>
              <a:buSzPct val="70000"/>
              <a:buFont typeface="Arial" pitchFamily="34" charset="0"/>
              <a:buChar char="►"/>
              <a:defRPr/>
            </a:pPr>
            <a:r>
              <a:rPr lang="ru-RU" dirty="0">
                <a:latin typeface="Myriad Pro Light" pitchFamily="34" charset="0"/>
              </a:rPr>
              <a:t>Изготавливается из стали толщиной </a:t>
            </a:r>
            <a:r>
              <a:rPr lang="ru-RU" dirty="0" smtClean="0">
                <a:latin typeface="Myriad Pro Light" pitchFamily="34" charset="0"/>
              </a:rPr>
              <a:t>0,6мм</a:t>
            </a:r>
            <a:endParaRPr lang="ru-RU" dirty="0">
              <a:latin typeface="Myriad Pro Light" pitchFamily="34" charset="0"/>
            </a:endParaRPr>
          </a:p>
          <a:p>
            <a:pPr marL="361950" indent="-361950">
              <a:defRPr/>
            </a:pPr>
            <a:endParaRPr lang="ru-RU" dirty="0">
              <a:latin typeface="Myriad Pro Light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6838" y="4148138"/>
            <a:ext cx="2411412" cy="2255837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32772" name="Прямоугольник 18"/>
          <p:cNvSpPr>
            <a:spLocks noChangeArrowheads="1"/>
          </p:cNvSpPr>
          <p:nvPr/>
        </p:nvSpPr>
        <p:spPr bwMode="auto">
          <a:xfrm>
            <a:off x="2286000" y="1071563"/>
            <a:ext cx="65008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B0913"/>
                </a:solidFill>
                <a:latin typeface="Myriad Pro Light" pitchFamily="34" charset="0"/>
              </a:rPr>
              <a:t>Полукруглый желоб, 3 м</a:t>
            </a:r>
          </a:p>
          <a:p>
            <a:r>
              <a:rPr lang="ru-RU">
                <a:latin typeface="Myriad Pro Light" pitchFamily="34" charset="0"/>
              </a:rPr>
              <a:t>Предназначен для сбора дождевой воды с кровли. </a:t>
            </a:r>
          </a:p>
          <a:p>
            <a:r>
              <a:rPr lang="ru-RU">
                <a:latin typeface="Myriad Pro Light" pitchFamily="34" charset="0"/>
              </a:rPr>
              <a:t>Желоб фиксируется на крюках, установленных с промежутком 600-900мм и обеспечивающих уклон 5 мм на погонный метр.</a:t>
            </a:r>
          </a:p>
        </p:txBody>
      </p: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428874"/>
            <a:ext cx="721039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19"/>
          <p:cNvSpPr>
            <a:spLocks noChangeArrowheads="1"/>
          </p:cNvSpPr>
          <p:nvPr/>
        </p:nvSpPr>
        <p:spPr bwMode="auto">
          <a:xfrm>
            <a:off x="2286000" y="2214563"/>
            <a:ext cx="65008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Myriad Pro Light" pitchFamily="34" charset="0"/>
            </a:endParaRPr>
          </a:p>
          <a:p>
            <a:r>
              <a:rPr lang="ru-RU" b="1">
                <a:solidFill>
                  <a:srgbClr val="9B0913"/>
                </a:solidFill>
                <a:latin typeface="Myriad Pro Light" pitchFamily="34" charset="0"/>
              </a:rPr>
              <a:t>Крюк длинный  и  Крюк длинный полоса</a:t>
            </a:r>
          </a:p>
          <a:p>
            <a:r>
              <a:rPr lang="ru-RU">
                <a:latin typeface="Myriad Pro Light" pitchFamily="34" charset="0"/>
              </a:rPr>
              <a:t>Служит для подвеса желоба, устанавливается до монтажа кровельного материала. Выполнен из оцинкованной стали с полиуретановым покрытием Granite® HDX. Облегчает монтаж водосточной системы за счет расположения фиксатора с внешней стороны крюка, что позволяет устанавливать желоб и после монтажа кровельного материала.</a:t>
            </a:r>
          </a:p>
        </p:txBody>
      </p:sp>
      <p:sp>
        <p:nvSpPr>
          <p:cNvPr id="32776" name="Прямоугольник 20"/>
          <p:cNvSpPr>
            <a:spLocks noChangeArrowheads="1"/>
          </p:cNvSpPr>
          <p:nvPr/>
        </p:nvSpPr>
        <p:spPr bwMode="auto">
          <a:xfrm>
            <a:off x="2286000" y="4573588"/>
            <a:ext cx="6572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Myriad Pro Light" pitchFamily="34" charset="0"/>
            </a:endParaRPr>
          </a:p>
          <a:p>
            <a:r>
              <a:rPr lang="ru-RU" b="1" dirty="0">
                <a:solidFill>
                  <a:srgbClr val="9B0913"/>
                </a:solidFill>
                <a:latin typeface="Myriad Pro Light" pitchFamily="34" charset="0"/>
              </a:rPr>
              <a:t>Крюк короткий</a:t>
            </a:r>
          </a:p>
          <a:p>
            <a:r>
              <a:rPr lang="ru-RU" dirty="0">
                <a:latin typeface="Myriad Pro Light" pitchFamily="34" charset="0"/>
              </a:rPr>
              <a:t>Служит для подвеса желоба на лобовую доску. </a:t>
            </a:r>
          </a:p>
          <a:p>
            <a:r>
              <a:rPr lang="ru-RU" dirty="0">
                <a:latin typeface="Myriad Pro Light" pitchFamily="34" charset="0"/>
              </a:rPr>
              <a:t>Устанавливается как до, так и после монтажа кровельного материала. Выполнен из оцинкованной стали (толщина 1мм)</a:t>
            </a:r>
          </a:p>
          <a:p>
            <a:r>
              <a:rPr lang="ru-RU" dirty="0">
                <a:latin typeface="Myriad Pro Light" pitchFamily="34" charset="0"/>
              </a:rPr>
              <a:t>с полиуретановым покрытием.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4286250" y="142875"/>
            <a:ext cx="4714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Элементы систем 125/90 и 150/100</a:t>
            </a:r>
          </a:p>
        </p:txBody>
      </p:sp>
      <p:pic>
        <p:nvPicPr>
          <p:cNvPr id="2050" name="Picture 2" descr="C:\Users\vkolbeev\Desktop\Элементы водосток GL_белый\028 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231" y="808868"/>
            <a:ext cx="1800001" cy="1584000"/>
          </a:xfrm>
          <a:prstGeom prst="rect">
            <a:avLst/>
          </a:prstGeom>
          <a:noFill/>
        </p:spPr>
      </p:pic>
      <p:pic>
        <p:nvPicPr>
          <p:cNvPr id="2051" name="Picture 3" descr="C:\Users\vkolbeev\Desktop\Элементы водосток GL_белый\023 cop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5984" y="4572008"/>
            <a:ext cx="2160000" cy="1728000"/>
          </a:xfrm>
          <a:prstGeom prst="rect">
            <a:avLst/>
          </a:prstGeom>
          <a:noFill/>
        </p:spPr>
      </p:pic>
      <p:pic>
        <p:nvPicPr>
          <p:cNvPr id="2052" name="Picture 4" descr="C:\Users\vkolbeev\Desktop\крюк длиный чб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7" y="2500306"/>
            <a:ext cx="1293833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2143108" y="866775"/>
            <a:ext cx="67865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B0913"/>
                </a:solidFill>
                <a:latin typeface="Myriad Pro Light" pitchFamily="34" charset="0"/>
              </a:rPr>
              <a:t>Круглая труба, 3 м, 1м</a:t>
            </a:r>
          </a:p>
          <a:p>
            <a:r>
              <a:rPr lang="ru-RU" sz="1600" dirty="0">
                <a:latin typeface="Myriad Pro Light" pitchFamily="34" charset="0"/>
              </a:rPr>
              <a:t>Организует вертикальный сток дождевой воды. Внешний </a:t>
            </a:r>
            <a:r>
              <a:rPr lang="ru-RU" sz="1600" dirty="0" err="1">
                <a:latin typeface="Myriad Pro Light" pitchFamily="34" charset="0"/>
              </a:rPr>
              <a:t>фальцевый</a:t>
            </a:r>
            <a:r>
              <a:rPr lang="ru-RU" sz="1600" dirty="0">
                <a:latin typeface="Myriad Pro Light" pitchFamily="34" charset="0"/>
              </a:rPr>
              <a:t> шов обеспечивает ровную внутреннюю поверхность трубы, что препятствует замусориванию и заторам. </a:t>
            </a:r>
            <a:endParaRPr lang="ru-RU" sz="1000" dirty="0">
              <a:latin typeface="Myriad Pro Light" pitchFamily="34" charset="0"/>
            </a:endParaRPr>
          </a:p>
          <a:p>
            <a:r>
              <a:rPr lang="ru-RU" sz="1600" dirty="0">
                <a:latin typeface="Myriad Pro Light" pitchFamily="34" charset="0"/>
              </a:rPr>
              <a:t> </a:t>
            </a:r>
            <a:r>
              <a:rPr lang="ru-RU" sz="1600" dirty="0">
                <a:solidFill>
                  <a:srgbClr val="9B0913"/>
                </a:solidFill>
                <a:latin typeface="Myriad Pro Light" pitchFamily="34" charset="0"/>
              </a:rPr>
              <a:t>L 1 м </a:t>
            </a:r>
            <a:r>
              <a:rPr lang="ru-RU" sz="1600" dirty="0">
                <a:latin typeface="Myriad Pro Light" pitchFamily="34" charset="0"/>
              </a:rPr>
              <a:t>используется как соединительный элемент водосточной системы между коленами трубы и как дополнительный</a:t>
            </a:r>
          </a:p>
          <a:p>
            <a:r>
              <a:rPr lang="ru-RU" sz="1600" dirty="0">
                <a:latin typeface="Myriad Pro Light" pitchFamily="34" charset="0"/>
              </a:rPr>
              <a:t>элемент водосточной трубы в случае, если в системе нерационально применение трубы L 3 м. </a:t>
            </a:r>
            <a:r>
              <a:rPr lang="ru-RU" sz="1600" dirty="0">
                <a:solidFill>
                  <a:srgbClr val="9B0913"/>
                </a:solidFill>
                <a:latin typeface="Myriad Pro Light" pitchFamily="34" charset="0"/>
              </a:rPr>
              <a:t>Обжата с двух сторон</a:t>
            </a:r>
            <a:r>
              <a:rPr lang="ru-RU" sz="1600" dirty="0">
                <a:latin typeface="Myriad Pro Light" pitchFamily="34" charset="0"/>
              </a:rPr>
              <a:t>, что позволяет использование трубы по 0,5 метра.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2146556" y="3214687"/>
            <a:ext cx="65722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B0913"/>
                </a:solidFill>
                <a:latin typeface="Myriad Pro Light" pitchFamily="34" charset="0"/>
              </a:rPr>
              <a:t>Колено трубы, 60</a:t>
            </a:r>
          </a:p>
          <a:p>
            <a:r>
              <a:rPr lang="ru-RU" sz="1600" dirty="0">
                <a:latin typeface="Myriad Pro Light" pitchFamily="34" charset="0"/>
              </a:rPr>
              <a:t>Предназначено для изменения направления стока по трубе. Не имеет поперечных швов, складок и гофр, снижающих надежность </a:t>
            </a:r>
            <a:r>
              <a:rPr lang="ru-RU" sz="1600" dirty="0" smtClean="0">
                <a:latin typeface="Myriad Pro Light" pitchFamily="34" charset="0"/>
              </a:rPr>
              <a:t>и долговечность</a:t>
            </a:r>
            <a:r>
              <a:rPr lang="ru-RU" sz="1600" dirty="0">
                <a:latin typeface="Myriad Pro Light" pitchFamily="34" charset="0"/>
              </a:rPr>
              <a:t>. Обеспечивает плотное соединение и легкий монтаж.</a:t>
            </a: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2278789" y="4458956"/>
            <a:ext cx="585789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9B0913"/>
              </a:solidFill>
              <a:latin typeface="Myriad Pro Light" pitchFamily="34" charset="0"/>
            </a:endParaRPr>
          </a:p>
          <a:p>
            <a:r>
              <a:rPr lang="ru-RU" sz="1600" b="1" dirty="0" smtClean="0">
                <a:solidFill>
                  <a:srgbClr val="9B0913"/>
                </a:solidFill>
                <a:latin typeface="Myriad Pro Light" pitchFamily="34" charset="0"/>
              </a:rPr>
              <a:t>Колено </a:t>
            </a:r>
            <a:r>
              <a:rPr lang="ru-RU" sz="1600" b="1" dirty="0">
                <a:solidFill>
                  <a:srgbClr val="9B0913"/>
                </a:solidFill>
                <a:latin typeface="Myriad Pro Light" pitchFamily="34" charset="0"/>
              </a:rPr>
              <a:t>стока, 60°</a:t>
            </a:r>
          </a:p>
          <a:p>
            <a:r>
              <a:rPr lang="ru-RU" sz="1600" dirty="0">
                <a:latin typeface="+mn-lt"/>
              </a:rPr>
              <a:t>Обеспечивает водоотвод от фасада, в т.ч. в систему ливневой канализации. Гладкое формование препятствует скоплению</a:t>
            </a:r>
          </a:p>
          <a:p>
            <a:r>
              <a:rPr lang="ru-RU" sz="1600" dirty="0">
                <a:latin typeface="+mn-lt"/>
              </a:rPr>
              <a:t>мусора и обеспечивает долговечность</a:t>
            </a:r>
            <a:r>
              <a:rPr lang="ru-RU" sz="1600" dirty="0" smtClean="0">
                <a:latin typeface="+mn-lt"/>
              </a:rPr>
              <a:t>.</a:t>
            </a:r>
          </a:p>
          <a:p>
            <a:r>
              <a:rPr lang="ru-RU" sz="1600" dirty="0" smtClean="0">
                <a:latin typeface="+mn-lt"/>
              </a:rPr>
              <a:t>Обжим на кромке колена позволяет практически исключить попадание брызг на цоколь и </a:t>
            </a:r>
            <a:r>
              <a:rPr lang="ru-RU" sz="1600" dirty="0" err="1" smtClean="0">
                <a:latin typeface="+mn-lt"/>
              </a:rPr>
              <a:t>отмостку</a:t>
            </a:r>
            <a:r>
              <a:rPr lang="ru-RU" sz="1600" dirty="0" smtClean="0">
                <a:latin typeface="+mn-lt"/>
              </a:rPr>
              <a:t> здания.</a:t>
            </a:r>
            <a:endParaRPr lang="ru-RU" sz="1600" dirty="0">
              <a:latin typeface="+mn-lt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4286250" y="142875"/>
            <a:ext cx="4714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Элементы систем 125/90 и 150/100</a:t>
            </a:r>
          </a:p>
        </p:txBody>
      </p:sp>
      <p:pic>
        <p:nvPicPr>
          <p:cNvPr id="5122" name="Picture 2" descr="C:\Users\vkolbeev\Desktop\Элементы водосток GL_белый\008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857233"/>
            <a:ext cx="821463" cy="2340000"/>
          </a:xfrm>
          <a:prstGeom prst="rect">
            <a:avLst/>
          </a:prstGeom>
          <a:noFill/>
        </p:spPr>
      </p:pic>
      <p:pic>
        <p:nvPicPr>
          <p:cNvPr id="5123" name="Picture 3" descr="C:\Users\vkolbeev\Desktop\Элементы водосток GL_белый\009 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874687"/>
            <a:ext cx="792685" cy="2340000"/>
          </a:xfrm>
          <a:prstGeom prst="rect">
            <a:avLst/>
          </a:prstGeom>
          <a:noFill/>
        </p:spPr>
      </p:pic>
      <p:pic>
        <p:nvPicPr>
          <p:cNvPr id="5124" name="Picture 4" descr="C:\Users\vkolbeev\Desktop\Элементы водосток GL_белый\014 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1060058" cy="1836000"/>
          </a:xfrm>
          <a:prstGeom prst="rect">
            <a:avLst/>
          </a:prstGeom>
          <a:noFill/>
        </p:spPr>
      </p:pic>
      <p:pic>
        <p:nvPicPr>
          <p:cNvPr id="5125" name="Picture 5" descr="C:\Users\vkolbeev\Desktop\Элементы водосток GL_белый\015 cop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286125"/>
            <a:ext cx="1017695" cy="17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2714629" y="857232"/>
            <a:ext cx="6143651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50913"/>
                </a:solidFill>
                <a:latin typeface="Myriad Pro Light" pitchFamily="34" charset="0"/>
              </a:rPr>
              <a:t>Угол желоба, внутренний и внешний, 90°</a:t>
            </a:r>
          </a:p>
          <a:p>
            <a:r>
              <a:rPr lang="ru-RU" dirty="0">
                <a:latin typeface="Myriad Pro Light" pitchFamily="34" charset="0"/>
              </a:rPr>
              <a:t>Используются для изменения направления потока воды, монтируются на внешних и внутренних углах кровли. Выполнены бесшовным способом (глубокой вытяжкой металла), что  обеспечивает жесткость, эстетичность, герметичность и отличную</a:t>
            </a:r>
          </a:p>
          <a:p>
            <a:r>
              <a:rPr lang="ru-RU" dirty="0">
                <a:latin typeface="Myriad Pro Light" pitchFamily="34" charset="0"/>
              </a:rPr>
              <a:t>гидродинамику.</a:t>
            </a:r>
          </a:p>
        </p:txBody>
      </p:sp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2239745" y="2440623"/>
            <a:ext cx="66436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Myriad Pro Light" pitchFamily="34" charset="0"/>
            </a:endParaRPr>
          </a:p>
          <a:p>
            <a:endParaRPr lang="en-US" b="1" dirty="0">
              <a:latin typeface="Myriad Pro Light" pitchFamily="34" charset="0"/>
            </a:endParaRPr>
          </a:p>
          <a:p>
            <a:r>
              <a:rPr lang="ru-RU" b="1" dirty="0">
                <a:solidFill>
                  <a:srgbClr val="950913"/>
                </a:solidFill>
                <a:latin typeface="Myriad Pro Light" pitchFamily="34" charset="0"/>
              </a:rPr>
              <a:t>Кронштейн трубы (на дерево)</a:t>
            </a:r>
          </a:p>
          <a:p>
            <a:r>
              <a:rPr lang="ru-RU" dirty="0">
                <a:latin typeface="+mn-lt"/>
              </a:rPr>
              <a:t>Предназначен </a:t>
            </a:r>
            <a:r>
              <a:rPr lang="ru-RU" dirty="0" smtClean="0">
                <a:latin typeface="+mn-lt"/>
              </a:rPr>
              <a:t>для фиксации </a:t>
            </a:r>
            <a:r>
              <a:rPr lang="ru-RU" dirty="0">
                <a:latin typeface="+mn-lt"/>
              </a:rPr>
              <a:t>трубы на </a:t>
            </a:r>
            <a:r>
              <a:rPr lang="ru-RU" dirty="0" smtClean="0">
                <a:latin typeface="+mn-lt"/>
              </a:rPr>
              <a:t>стены </a:t>
            </a:r>
            <a:r>
              <a:rPr lang="ru-RU" dirty="0">
                <a:latin typeface="+mn-lt"/>
              </a:rPr>
              <a:t>с помощью </a:t>
            </a:r>
            <a:r>
              <a:rPr lang="ru-RU" dirty="0" err="1">
                <a:latin typeface="+mn-lt"/>
              </a:rPr>
              <a:t>саморезов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36872" name="Прямоугольник 9"/>
          <p:cNvSpPr>
            <a:spLocks noChangeArrowheads="1"/>
          </p:cNvSpPr>
          <p:nvPr/>
        </p:nvSpPr>
        <p:spPr bwMode="auto">
          <a:xfrm>
            <a:off x="2357454" y="3536157"/>
            <a:ext cx="6858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>
              <a:latin typeface="Myriad Pro Light" pitchFamily="34" charset="0"/>
            </a:endParaRPr>
          </a:p>
          <a:p>
            <a:endParaRPr lang="en-US" b="1" dirty="0">
              <a:latin typeface="Myriad Pro Light" pitchFamily="34" charset="0"/>
            </a:endParaRPr>
          </a:p>
          <a:p>
            <a:r>
              <a:rPr lang="ru-RU" b="1" dirty="0">
                <a:solidFill>
                  <a:srgbClr val="950913"/>
                </a:solidFill>
                <a:latin typeface="Myriad Pro Light" pitchFamily="34" charset="0"/>
              </a:rPr>
              <a:t>Кронштейн трубы (на камень)</a:t>
            </a:r>
          </a:p>
          <a:p>
            <a:r>
              <a:rPr lang="ru-RU" dirty="0" smtClean="0">
                <a:latin typeface="+mn-lt"/>
              </a:rPr>
              <a:t>Предназначен для фиксации на </a:t>
            </a:r>
            <a:r>
              <a:rPr lang="ru-RU" dirty="0">
                <a:latin typeface="+mn-lt"/>
              </a:rPr>
              <a:t>кирпичную, бетонную или каменную </a:t>
            </a:r>
            <a:r>
              <a:rPr lang="ru-RU" dirty="0" smtClean="0">
                <a:latin typeface="+mn-lt"/>
              </a:rPr>
              <a:t>стену, а также </a:t>
            </a:r>
            <a:r>
              <a:rPr lang="ru-RU" dirty="0" err="1" smtClean="0">
                <a:latin typeface="+mn-lt"/>
              </a:rPr>
              <a:t>вентфасадов</a:t>
            </a:r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Поставляется в комплекте с метизом (L </a:t>
            </a:r>
            <a:r>
              <a:rPr lang="ru-RU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60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мм</a:t>
            </a:r>
            <a:r>
              <a:rPr lang="ru-RU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и пластиковым дюбелем.</a:t>
            </a:r>
            <a:endParaRPr lang="ru-RU" dirty="0">
              <a:latin typeface="+mn-lt"/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4286250" y="142875"/>
            <a:ext cx="4714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Элементы систем 125/90 и 150/100</a:t>
            </a:r>
          </a:p>
        </p:txBody>
      </p:sp>
      <p:pic>
        <p:nvPicPr>
          <p:cNvPr id="13" name="Picture 2" descr="C:\Users\vkolbeev\Desktop\Элементы водосток GL_белый\025 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55" y="1455182"/>
            <a:ext cx="1435649" cy="1188000"/>
          </a:xfrm>
          <a:prstGeom prst="rect">
            <a:avLst/>
          </a:prstGeom>
          <a:noFill/>
        </p:spPr>
      </p:pic>
      <p:pic>
        <p:nvPicPr>
          <p:cNvPr id="4098" name="Picture 2" descr="C:\Users\vkolbeev\Desktop\Элементы водосток GL_белый\026 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12802"/>
            <a:ext cx="2361906" cy="1116000"/>
          </a:xfrm>
          <a:prstGeom prst="rect">
            <a:avLst/>
          </a:prstGeom>
          <a:noFill/>
        </p:spPr>
      </p:pic>
      <p:pic>
        <p:nvPicPr>
          <p:cNvPr id="4099" name="Picture 3" descr="C:\Users\vkolbeev\Desktop\Элементы водосток GL_белый\012_3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31" t="55563" r="15815" b="781"/>
          <a:stretch>
            <a:fillRect/>
          </a:stretch>
        </p:blipFill>
        <p:spPr bwMode="auto">
          <a:xfrm>
            <a:off x="71406" y="4500570"/>
            <a:ext cx="2086363" cy="1836000"/>
          </a:xfrm>
          <a:prstGeom prst="rect">
            <a:avLst/>
          </a:prstGeom>
          <a:noFill/>
        </p:spPr>
      </p:pic>
      <p:pic>
        <p:nvPicPr>
          <p:cNvPr id="4100" name="Picture 4" descr="C:\Users\vkolbeev\Desktop\Элементы водосток GL_белый\кронштейн дерево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5742"/>
          <a:stretch>
            <a:fillRect/>
          </a:stretch>
        </p:blipFill>
        <p:spPr bwMode="auto">
          <a:xfrm>
            <a:off x="0" y="2857496"/>
            <a:ext cx="229048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33795" name="Прямоугольник 12"/>
          <p:cNvSpPr>
            <a:spLocks noChangeArrowheads="1"/>
          </p:cNvSpPr>
          <p:nvPr/>
        </p:nvSpPr>
        <p:spPr bwMode="auto">
          <a:xfrm>
            <a:off x="2714597" y="1071563"/>
            <a:ext cx="614366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50913"/>
                </a:solidFill>
                <a:latin typeface="Myriad Pro Light" pitchFamily="34" charset="0"/>
              </a:rPr>
              <a:t>Угол желоба, внутренний и внешний, 135°</a:t>
            </a:r>
          </a:p>
          <a:p>
            <a:r>
              <a:rPr lang="ru-RU" dirty="0">
                <a:latin typeface="Myriad Pro Light" pitchFamily="34" charset="0"/>
              </a:rPr>
              <a:t>Используются для изменения направления потока воды, монтируются на внешних и внутренних углах кровли </a:t>
            </a:r>
            <a:r>
              <a:rPr lang="ru-RU" dirty="0" smtClean="0">
                <a:latin typeface="Myriad Pro Light" pitchFamily="34" charset="0"/>
              </a:rPr>
              <a:t>в условиях</a:t>
            </a:r>
            <a:r>
              <a:rPr lang="ru-RU" dirty="0">
                <a:latin typeface="Myriad Pro Light" pitchFamily="34" charset="0"/>
              </a:rPr>
              <a:t>, когда угол на 90° неприменим: сложная кровля, эркеры и т.п.</a:t>
            </a:r>
          </a:p>
        </p:txBody>
      </p:sp>
      <p:sp>
        <p:nvSpPr>
          <p:cNvPr id="33797" name="Прямоугольник 15"/>
          <p:cNvSpPr>
            <a:spLocks noChangeArrowheads="1"/>
          </p:cNvSpPr>
          <p:nvPr/>
        </p:nvSpPr>
        <p:spPr bwMode="auto">
          <a:xfrm>
            <a:off x="2714598" y="2924944"/>
            <a:ext cx="628654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50913"/>
                </a:solidFill>
                <a:latin typeface="Myriad Pro Light" pitchFamily="34" charset="0"/>
              </a:rPr>
              <a:t>Соединитель желоба</a:t>
            </a:r>
          </a:p>
          <a:p>
            <a:r>
              <a:rPr lang="ru-RU" dirty="0">
                <a:latin typeface="Myriad Pro Light" pitchFamily="34" charset="0"/>
              </a:rPr>
              <a:t>Резиновый уплотнитель обеспечивает герметичное соединение желобов или желоба с углами, </a:t>
            </a:r>
            <a:r>
              <a:rPr lang="ru-RU" dirty="0" smtClean="0">
                <a:latin typeface="Myriad Pro Light" pitchFamily="34" charset="0"/>
              </a:rPr>
              <a:t>компенсирует температурное </a:t>
            </a:r>
            <a:r>
              <a:rPr lang="ru-RU" dirty="0">
                <a:latin typeface="Myriad Pro Light" pitchFamily="34" charset="0"/>
              </a:rPr>
              <a:t>расширение.</a:t>
            </a:r>
          </a:p>
        </p:txBody>
      </p:sp>
      <p:sp>
        <p:nvSpPr>
          <p:cNvPr id="33799" name="Прямоугольник 16"/>
          <p:cNvSpPr>
            <a:spLocks noChangeArrowheads="1"/>
          </p:cNvSpPr>
          <p:nvPr/>
        </p:nvSpPr>
        <p:spPr bwMode="auto">
          <a:xfrm>
            <a:off x="2611409" y="4576777"/>
            <a:ext cx="614365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50913"/>
                </a:solidFill>
                <a:latin typeface="Myriad Pro Light" pitchFamily="34" charset="0"/>
              </a:rPr>
              <a:t>Тройник трубы</a:t>
            </a:r>
          </a:p>
          <a:p>
            <a:r>
              <a:rPr lang="ru-RU" dirty="0">
                <a:latin typeface="Myriad Pro Light" pitchFamily="34" charset="0"/>
              </a:rPr>
              <a:t>Предназначен для соединения двух водосточных труб в одну при сборе  воды в одну трубу  с нескольких скатов.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4286250" y="142875"/>
            <a:ext cx="4714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Элементы систем 125/90 и 150/100</a:t>
            </a:r>
          </a:p>
        </p:txBody>
      </p:sp>
      <p:pic>
        <p:nvPicPr>
          <p:cNvPr id="3075" name="Picture 3" descr="C:\Users\vkolbeev\Desktop\Элементы водосток GL_белый\02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76802"/>
            <a:ext cx="1700368" cy="1152000"/>
          </a:xfrm>
          <a:prstGeom prst="rect">
            <a:avLst/>
          </a:prstGeom>
          <a:noFill/>
        </p:spPr>
      </p:pic>
      <p:pic>
        <p:nvPicPr>
          <p:cNvPr id="3076" name="Picture 4" descr="C:\Users\vkolbeev\Desktop\Элементы водосток GL_белый\027 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428736"/>
            <a:ext cx="1916545" cy="1332000"/>
          </a:xfrm>
          <a:prstGeom prst="rect">
            <a:avLst/>
          </a:prstGeom>
          <a:noFill/>
        </p:spPr>
      </p:pic>
      <p:pic>
        <p:nvPicPr>
          <p:cNvPr id="3077" name="Picture 5" descr="C:\Users\vkolbeev\Desktop\Элементы водосток GL_белый\001 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042" y="2786058"/>
            <a:ext cx="1911504" cy="1728000"/>
          </a:xfrm>
          <a:prstGeom prst="rect">
            <a:avLst/>
          </a:prstGeom>
          <a:noFill/>
        </p:spPr>
      </p:pic>
      <p:pic>
        <p:nvPicPr>
          <p:cNvPr id="3078" name="Picture 6" descr="C:\Users\vkolbeev\Desktop\Элементы водосток GL_белый\017 cop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643446"/>
            <a:ext cx="101351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2500312" y="1000108"/>
            <a:ext cx="6143654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B0913"/>
                </a:solidFill>
                <a:latin typeface="Myriad Pro Light" pitchFamily="34" charset="0"/>
              </a:rPr>
              <a:t>Заглушка желоба</a:t>
            </a:r>
          </a:p>
          <a:p>
            <a:r>
              <a:rPr lang="ru-RU" dirty="0">
                <a:latin typeface="Myriad Pro Light" pitchFamily="34" charset="0"/>
              </a:rPr>
              <a:t>Устанавливается на торцах желоба. Конструкция обеспечивает постоянную фиксацию, герметичность и жесткость желоба. Может быть дополнительно зафиксирована </a:t>
            </a:r>
            <a:r>
              <a:rPr lang="ru-RU" dirty="0" err="1">
                <a:latin typeface="Myriad Pro Light" pitchFamily="34" charset="0"/>
              </a:rPr>
              <a:t>герметиком</a:t>
            </a:r>
            <a:r>
              <a:rPr lang="ru-RU" dirty="0">
                <a:latin typeface="Myriad Pro Light" pitchFamily="34" charset="0"/>
              </a:rPr>
              <a:t> или заклепками. Заглушка является универсальной - ее можно использовать</a:t>
            </a:r>
          </a:p>
          <a:p>
            <a:r>
              <a:rPr lang="ru-RU" dirty="0">
                <a:latin typeface="Myriad Pro Light" pitchFamily="34" charset="0"/>
              </a:rPr>
              <a:t>как с правого, так и с левого края желоба.</a:t>
            </a: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2500340" y="3143250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B0913"/>
                </a:solidFill>
                <a:latin typeface="Myriad Pro Light" pitchFamily="34" charset="0"/>
              </a:rPr>
              <a:t>Воронка желоба</a:t>
            </a:r>
          </a:p>
          <a:p>
            <a:r>
              <a:rPr lang="ru-RU" dirty="0">
                <a:latin typeface="Myriad Pro Light" pitchFamily="34" charset="0"/>
              </a:rPr>
              <a:t>Переходный элемент, организующий</a:t>
            </a:r>
          </a:p>
          <a:p>
            <a:r>
              <a:rPr lang="ru-RU" dirty="0">
                <a:latin typeface="Myriad Pro Light" pitchFamily="34" charset="0"/>
              </a:rPr>
              <a:t>слив воды из желоба в водосточную трубу.</a:t>
            </a:r>
          </a:p>
        </p:txBody>
      </p:sp>
      <p:sp>
        <p:nvSpPr>
          <p:cNvPr id="35847" name="Прямоугольник 6"/>
          <p:cNvSpPr>
            <a:spLocks noChangeArrowheads="1"/>
          </p:cNvSpPr>
          <p:nvPr/>
        </p:nvSpPr>
        <p:spPr bwMode="auto">
          <a:xfrm>
            <a:off x="2519348" y="4255967"/>
            <a:ext cx="6429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latin typeface="Myriad Pro Light" pitchFamily="34" charset="0"/>
            </a:endParaRPr>
          </a:p>
          <a:p>
            <a:r>
              <a:rPr lang="ru-RU" b="1" dirty="0">
                <a:solidFill>
                  <a:srgbClr val="9B0913"/>
                </a:solidFill>
                <a:latin typeface="Myriad Pro Light" pitchFamily="34" charset="0"/>
              </a:rPr>
              <a:t>Воронка водосборная</a:t>
            </a:r>
          </a:p>
          <a:p>
            <a:r>
              <a:rPr lang="ru-RU" dirty="0">
                <a:latin typeface="Myriad Pro Light" pitchFamily="34" charset="0"/>
              </a:rPr>
              <a:t>Предназначена для сбора воды в том случае, когда сток не организован посредством желоба, а осуществляется </a:t>
            </a:r>
            <a:r>
              <a:rPr lang="ru-RU" dirty="0" smtClean="0">
                <a:latin typeface="Myriad Pro Light" pitchFamily="34" charset="0"/>
              </a:rPr>
              <a:t>точечно, например, на </a:t>
            </a:r>
            <a:r>
              <a:rPr lang="ru-RU" dirty="0" err="1" smtClean="0">
                <a:latin typeface="Myriad Pro Light" pitchFamily="34" charset="0"/>
              </a:rPr>
              <a:t>фальцевой</a:t>
            </a:r>
            <a:r>
              <a:rPr lang="ru-RU" dirty="0" smtClean="0">
                <a:latin typeface="Myriad Pro Light" pitchFamily="34" charset="0"/>
              </a:rPr>
              <a:t> кровле с упорами для стока  или по ендовам </a:t>
            </a:r>
            <a:r>
              <a:rPr lang="ru-RU" dirty="0">
                <a:latin typeface="Myriad Pro Light" pitchFamily="34" charset="0"/>
              </a:rPr>
              <a:t>(сложные формы крыш).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4286250" y="142875"/>
            <a:ext cx="4714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Элементы систем 125/90 и 150/100</a:t>
            </a:r>
          </a:p>
        </p:txBody>
      </p:sp>
      <p:pic>
        <p:nvPicPr>
          <p:cNvPr id="6146" name="Picture 2" descr="C:\Users\vkolbeev\Desktop\Элементы водосток GL_белый\016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53" y="928670"/>
            <a:ext cx="2350745" cy="1260000"/>
          </a:xfrm>
          <a:prstGeom prst="rect">
            <a:avLst/>
          </a:prstGeom>
          <a:noFill/>
        </p:spPr>
      </p:pic>
      <p:pic>
        <p:nvPicPr>
          <p:cNvPr id="6147" name="Picture 3" descr="C:\Users\vkolbeev\Desktop\Элементы водосток GL_белый\018 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00306"/>
            <a:ext cx="1406263" cy="1980000"/>
          </a:xfrm>
          <a:prstGeom prst="rect">
            <a:avLst/>
          </a:prstGeom>
          <a:noFill/>
        </p:spPr>
      </p:pic>
      <p:pic>
        <p:nvPicPr>
          <p:cNvPr id="6148" name="Picture 4" descr="C:\Users\vkolbeev\Desktop\Элементы водосток GL_белый\011 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1805158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DSCN059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70513" y="1602995"/>
            <a:ext cx="3597275" cy="3786187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9700" name="TextBox 13"/>
          <p:cNvSpPr txBox="1">
            <a:spLocks noChangeArrowheads="1"/>
          </p:cNvSpPr>
          <p:nvPr/>
        </p:nvSpPr>
        <p:spPr bwMode="auto">
          <a:xfrm>
            <a:off x="5508104" y="118980"/>
            <a:ext cx="3221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22" tIns="43411" rIns="86822" bIns="43411"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Выбор системы 150/100</a:t>
            </a:r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76200" y="1096582"/>
            <a:ext cx="5286375" cy="483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endParaRPr lang="ru-RU" dirty="0">
              <a:latin typeface="+mj-lt"/>
            </a:endParaRP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r>
              <a:rPr lang="ru-RU" dirty="0">
                <a:latin typeface="+mj-lt"/>
              </a:rPr>
              <a:t>Водосбор необходимо осуществлять с площади более 120 м</a:t>
            </a:r>
            <a:r>
              <a:rPr lang="en-US" dirty="0">
                <a:latin typeface="+mj-lt"/>
              </a:rPr>
              <a:t>²</a:t>
            </a:r>
            <a:endParaRPr lang="ru-RU" dirty="0">
              <a:latin typeface="+mj-lt"/>
            </a:endParaRP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endParaRPr lang="ru-RU" sz="500" dirty="0">
              <a:latin typeface="+mj-lt"/>
            </a:endParaRP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r>
              <a:rPr lang="ru-RU" dirty="0" smtClean="0">
                <a:latin typeface="+mj-lt"/>
              </a:rPr>
              <a:t>Длина </a:t>
            </a:r>
            <a:r>
              <a:rPr lang="ru-RU" dirty="0">
                <a:latin typeface="+mj-lt"/>
              </a:rPr>
              <a:t>здания по карнизу превышает 20 м</a:t>
            </a: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endParaRPr lang="ru-RU" sz="500" dirty="0">
              <a:latin typeface="+mj-lt"/>
            </a:endParaRP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r>
              <a:rPr lang="ru-RU" dirty="0">
                <a:latin typeface="+mj-lt"/>
              </a:rPr>
              <a:t>Объекты ПГС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и крупного </a:t>
            </a:r>
            <a:r>
              <a:rPr lang="ru-RU" dirty="0" err="1">
                <a:latin typeface="+mj-lt"/>
              </a:rPr>
              <a:t>коттеджного</a:t>
            </a:r>
            <a:r>
              <a:rPr lang="ru-RU" dirty="0">
                <a:latin typeface="+mj-lt"/>
              </a:rPr>
              <a:t> строительства</a:t>
            </a: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endParaRPr lang="ru-RU" dirty="0">
              <a:latin typeface="+mj-lt"/>
            </a:endParaRPr>
          </a:p>
          <a:p>
            <a:pPr indent="265113" defTabSz="922338">
              <a:buClr>
                <a:srgbClr val="640000"/>
              </a:buClr>
              <a:buSzPct val="70000"/>
              <a:buFont typeface="Arial" charset="0"/>
              <a:buChar char="►"/>
            </a:pPr>
            <a:endParaRPr lang="ru-RU" dirty="0">
              <a:latin typeface="+mj-lt"/>
            </a:endParaRPr>
          </a:p>
          <a:p>
            <a:pPr indent="265113" defTabSz="922338">
              <a:buClr>
                <a:srgbClr val="800000"/>
              </a:buClr>
              <a:buSzPct val="70000"/>
              <a:buFont typeface="Arial" charset="0"/>
              <a:buChar char="►"/>
            </a:pPr>
            <a:r>
              <a:rPr lang="ru-RU" dirty="0">
                <a:latin typeface="+mj-lt"/>
              </a:rPr>
              <a:t>Общая экономия на водосточной системе в  связи с менее частой установкой труб и воронок- 1 шт. на 15 м.п.</a:t>
            </a:r>
          </a:p>
          <a:p>
            <a:pPr indent="265113" defTabSz="922338">
              <a:buClr>
                <a:srgbClr val="800000"/>
              </a:buClr>
              <a:buSzPct val="70000"/>
              <a:buFont typeface="Arial" charset="0"/>
              <a:buChar char="►"/>
            </a:pPr>
            <a:endParaRPr lang="ru-RU" sz="500" dirty="0">
              <a:latin typeface="+mj-lt"/>
            </a:endParaRPr>
          </a:p>
          <a:p>
            <a:pPr indent="265113" defTabSz="922338">
              <a:buClr>
                <a:srgbClr val="800000"/>
              </a:buClr>
              <a:buSzPct val="70000"/>
              <a:buFont typeface="Arial" charset="0"/>
              <a:buChar char="►"/>
            </a:pPr>
            <a:r>
              <a:rPr lang="ru-RU" dirty="0">
                <a:latin typeface="+mj-lt"/>
              </a:rPr>
              <a:t>Водосточная система размерности 150/100</a:t>
            </a:r>
          </a:p>
          <a:p>
            <a:pPr indent="265113" defTabSz="922338">
              <a:buClr>
                <a:srgbClr val="800000"/>
              </a:buClr>
              <a:buSzPct val="70000"/>
            </a:pPr>
            <a:r>
              <a:rPr lang="ru-RU" dirty="0">
                <a:latin typeface="+mj-lt"/>
              </a:rPr>
              <a:t>менее подвержена скоплению мусора и заторам</a:t>
            </a:r>
          </a:p>
          <a:p>
            <a:pPr indent="265113" defTabSz="922338">
              <a:buClr>
                <a:srgbClr val="800000"/>
              </a:buClr>
              <a:buSzPct val="70000"/>
            </a:pPr>
            <a:endParaRPr lang="ru-RU" sz="500" dirty="0">
              <a:latin typeface="+mj-lt"/>
            </a:endParaRPr>
          </a:p>
          <a:p>
            <a:pPr indent="265113" defTabSz="922338">
              <a:buClr>
                <a:srgbClr val="800000"/>
              </a:buClr>
              <a:buSzPct val="70000"/>
              <a:buFont typeface="Arial" charset="0"/>
              <a:buChar char="►"/>
            </a:pPr>
            <a:r>
              <a:rPr lang="ru-RU" dirty="0">
                <a:latin typeface="+mj-lt"/>
              </a:rPr>
              <a:t>Больше вариантов для выбора места установки водосборного стояка</a:t>
            </a:r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76200" y="853695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22" tIns="43411" rIns="86822" bIns="43411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  <a:latin typeface="+mj-lt"/>
              </a:rPr>
              <a:t>Когда?</a:t>
            </a:r>
          </a:p>
        </p:txBody>
      </p:sp>
      <p:sp>
        <p:nvSpPr>
          <p:cNvPr id="29703" name="TextBox 13"/>
          <p:cNvSpPr txBox="1">
            <a:spLocks noChangeArrowheads="1"/>
          </p:cNvSpPr>
          <p:nvPr/>
        </p:nvSpPr>
        <p:spPr bwMode="auto">
          <a:xfrm>
            <a:off x="76200" y="2925382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22" tIns="43411" rIns="86822" bIns="43411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  <a:latin typeface="+mj-lt"/>
              </a:rPr>
              <a:t>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marL="176213" lvl="1" indent="-176213" defTabSz="922338">
              <a:spcBef>
                <a:spcPct val="50000"/>
              </a:spcBef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n-lt"/>
              </a:rPr>
              <a:t>Водосточная система </a:t>
            </a:r>
            <a:r>
              <a:rPr lang="en-US" dirty="0">
                <a:latin typeface="+mn-lt"/>
              </a:rPr>
              <a:t>Grand Line ®</a:t>
            </a:r>
            <a:r>
              <a:rPr lang="ru-RU" dirty="0">
                <a:latin typeface="+mn-lt"/>
              </a:rPr>
              <a:t> производится на собственном уникальном импортном оборудовании по ведущим европейским технологиям и соответствует </a:t>
            </a:r>
            <a:r>
              <a:rPr lang="ru-RU" b="1" dirty="0" err="1">
                <a:solidFill>
                  <a:srgbClr val="800000"/>
                </a:solidFill>
                <a:latin typeface="+mn-lt"/>
              </a:rPr>
              <a:t>Евронормам</a:t>
            </a:r>
            <a:r>
              <a:rPr lang="ru-RU" b="1" dirty="0">
                <a:solidFill>
                  <a:srgbClr val="800000"/>
                </a:solidFill>
                <a:latin typeface="+mn-lt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DIN EN 612-2005</a:t>
            </a:r>
            <a:r>
              <a:rPr lang="ru-RU" b="1" dirty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DIN EN 1462-1997 </a:t>
            </a:r>
            <a:endParaRPr lang="ru-RU" b="1" dirty="0">
              <a:solidFill>
                <a:srgbClr val="800000"/>
              </a:solidFill>
              <a:latin typeface="Calibri" pitchFamily="34" charset="0"/>
            </a:endParaRPr>
          </a:p>
          <a:p>
            <a:pPr marL="176213" lvl="1" indent="-176213" defTabSz="922338">
              <a:spcBef>
                <a:spcPct val="50000"/>
              </a:spcBef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endParaRPr lang="ru-RU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32773" name="Picture 7" descr="stan_vodosto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2000250"/>
            <a:ext cx="3919538" cy="280828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2775" name="Picture 8" descr="stan_vodostok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68938" y="3941763"/>
            <a:ext cx="3511550" cy="2627312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5121275" y="142875"/>
            <a:ext cx="3216300" cy="4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22" tIns="43411" rIns="86822" bIns="43411">
            <a:spAutoFit/>
          </a:bodyPr>
          <a:lstStyle/>
          <a:p>
            <a:pPr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Производство водостока</a:t>
            </a:r>
          </a:p>
        </p:txBody>
      </p:sp>
      <p:pic>
        <p:nvPicPr>
          <p:cNvPr id="12" name="Picture 9" descr="shtamp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38" y="2582863"/>
            <a:ext cx="4271962" cy="320357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000" b="1">
              <a:latin typeface="Myriad Pro Light" pitchFamily="34" charset="0"/>
            </a:endParaRPr>
          </a:p>
          <a:p>
            <a:pPr eaLnBrk="0" hangingPunct="0"/>
            <a:endParaRPr lang="ru-RU">
              <a:latin typeface="Myriad Pro Light" pitchFamily="34" charset="0"/>
            </a:endParaRPr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2786063" y="3929063"/>
            <a:ext cx="41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Arial Black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1857375" y="1023938"/>
            <a:ext cx="624301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itchFamily="34" charset="0"/>
                <a:cs typeface="Calibri" pitchFamily="34" charset="0"/>
              </a:rPr>
              <a:t>Сп</a:t>
            </a:r>
            <a:r>
              <a:rPr lang="ru-RU" sz="3600" b="1" dirty="0">
                <a:solidFill>
                  <a:srgbClr val="9B0913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3600" b="1" dirty="0">
                <a:latin typeface="Calibri" pitchFamily="34" charset="0"/>
                <a:cs typeface="Calibri" pitchFamily="34" charset="0"/>
              </a:rPr>
              <a:t>си</a:t>
            </a:r>
            <a:r>
              <a:rPr lang="ru-RU" sz="3600" b="1" dirty="0">
                <a:solidFill>
                  <a:srgbClr val="9B0913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ru-RU" sz="3600" b="1" dirty="0">
                <a:latin typeface="Calibri" pitchFamily="34" charset="0"/>
                <a:cs typeface="Calibri" pitchFamily="34" charset="0"/>
              </a:rPr>
              <a:t>о за вн</a:t>
            </a:r>
            <a:r>
              <a:rPr lang="ru-RU" sz="3600" b="1" dirty="0">
                <a:solidFill>
                  <a:srgbClr val="9B0913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3600" b="1" dirty="0">
                <a:latin typeface="Calibri" pitchFamily="34" charset="0"/>
                <a:cs typeface="Calibri" pitchFamily="34" charset="0"/>
              </a:rPr>
              <a:t>ма</a:t>
            </a:r>
            <a:r>
              <a:rPr lang="ru-RU" sz="3600" b="1" dirty="0">
                <a:solidFill>
                  <a:srgbClr val="9B0913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3600" b="1" dirty="0">
                <a:latin typeface="Calibri" pitchFamily="34" charset="0"/>
                <a:cs typeface="Calibri" pitchFamily="34" charset="0"/>
              </a:rPr>
              <a:t>ие!</a:t>
            </a:r>
          </a:p>
        </p:txBody>
      </p:sp>
      <p:pic>
        <p:nvPicPr>
          <p:cNvPr id="50181" name="Picture 2" descr="C:\Users\vkolbeev\Desktop\презы 2014-2015\gif_grand_line(1)\grand-line_site_krovlya_gif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09750"/>
            <a:ext cx="90122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14313" y="781050"/>
            <a:ext cx="89296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indent="452438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 smtClean="0">
                <a:latin typeface="+mn-lt"/>
              </a:rPr>
              <a:t>Защита </a:t>
            </a:r>
            <a:r>
              <a:rPr lang="ru-RU" sz="2000" dirty="0">
                <a:latin typeface="+mn-lt"/>
              </a:rPr>
              <a:t>от влаги </a:t>
            </a:r>
            <a:r>
              <a:rPr lang="ru-RU" sz="2000" dirty="0" smtClean="0">
                <a:latin typeface="+mn-lt"/>
              </a:rPr>
              <a:t>фундамента, цоколя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отделки фасада,</a:t>
            </a:r>
            <a:endParaRPr lang="ru-RU" sz="2000" dirty="0">
              <a:latin typeface="+mn-lt"/>
            </a:endParaRPr>
          </a:p>
          <a:p>
            <a:pPr marL="447675" indent="-4476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sz="2000" dirty="0">
                <a:latin typeface="+mn-lt"/>
              </a:rPr>
              <a:t>	тем самым </a:t>
            </a:r>
            <a:r>
              <a:rPr lang="ru-RU" sz="2000" dirty="0" smtClean="0">
                <a:latin typeface="+mn-lt"/>
              </a:rPr>
              <a:t>увеличивая </a:t>
            </a:r>
            <a:r>
              <a:rPr lang="ru-RU" sz="2000" dirty="0">
                <a:latin typeface="+mn-lt"/>
              </a:rPr>
              <a:t>срок службы дома</a:t>
            </a:r>
          </a:p>
          <a:p>
            <a:pPr marL="447675" indent="-4476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 smtClean="0">
                <a:latin typeface="+mn-lt"/>
              </a:rPr>
              <a:t>Предотвращение ухудшения </a:t>
            </a:r>
            <a:r>
              <a:rPr lang="ru-RU" sz="2000" dirty="0">
                <a:latin typeface="+mn-lt"/>
              </a:rPr>
              <a:t>теплоизоляционных характеристик материалов </a:t>
            </a:r>
          </a:p>
          <a:p>
            <a:pPr indent="452438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endParaRPr lang="ru-RU" sz="2000" dirty="0">
              <a:latin typeface="+mn-lt"/>
            </a:endParaRPr>
          </a:p>
          <a:p>
            <a:pPr indent="452438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7171" name="TextBox 14"/>
          <p:cNvSpPr txBox="1">
            <a:spLocks noChangeArrowheads="1"/>
          </p:cNvSpPr>
          <p:nvPr/>
        </p:nvSpPr>
        <p:spPr bwMode="auto">
          <a:xfrm>
            <a:off x="3684240" y="188640"/>
            <a:ext cx="52863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/>
            <a:r>
              <a:rPr lang="ru-RU" sz="2200" b="1">
                <a:latin typeface="Calibri" pitchFamily="34" charset="0"/>
              </a:rPr>
              <a:t>Функции водосточной системы</a:t>
            </a:r>
          </a:p>
        </p:txBody>
      </p:sp>
      <p:pic>
        <p:nvPicPr>
          <p:cNvPr id="7172" name="Picture 2" descr="C:\Users\vkolbeev\Desktop\Схема для аргументации водостока.g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9813" y="1971675"/>
            <a:ext cx="653256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>
            <a:off x="4067721" y="188640"/>
            <a:ext cx="4929187" cy="4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/>
            <a:r>
              <a:rPr lang="ru-RU" sz="2200" b="1" dirty="0">
                <a:latin typeface="Calibri" pitchFamily="34" charset="0"/>
              </a:rPr>
              <a:t>Функции водосточной </a:t>
            </a:r>
            <a:r>
              <a:rPr lang="ru-RU" sz="2200" b="1" dirty="0" smtClean="0">
                <a:latin typeface="Calibri" pitchFamily="34" charset="0"/>
              </a:rPr>
              <a:t>системы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935038"/>
            <a:ext cx="69294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40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 smtClean="0">
                <a:latin typeface="+mn-lt"/>
                <a:cs typeface="+mn-cs"/>
              </a:rPr>
              <a:t> Защита от преждевременного разрушения стен (Влажные </a:t>
            </a:r>
            <a:r>
              <a:rPr lang="ru-RU" sz="2000" dirty="0">
                <a:latin typeface="+mn-lt"/>
                <a:cs typeface="+mn-cs"/>
              </a:rPr>
              <a:t>стены быстрее </a:t>
            </a:r>
            <a:r>
              <a:rPr lang="ru-RU" sz="2000" dirty="0" smtClean="0">
                <a:latin typeface="+mn-lt"/>
                <a:cs typeface="+mn-cs"/>
              </a:rPr>
              <a:t>разрушаются) </a:t>
            </a:r>
            <a:endParaRPr lang="ru-RU" sz="2000" dirty="0">
              <a:latin typeface="+mn-lt"/>
              <a:cs typeface="+mn-cs"/>
            </a:endParaRPr>
          </a:p>
          <a:p>
            <a:pPr indent="3540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 smtClean="0">
                <a:latin typeface="+mn-lt"/>
                <a:cs typeface="+mn-cs"/>
              </a:rPr>
              <a:t>Защита от грибка и плесени (На </a:t>
            </a:r>
            <a:r>
              <a:rPr lang="ru-RU" sz="2000" dirty="0">
                <a:latin typeface="+mn-lt"/>
                <a:cs typeface="+mn-cs"/>
              </a:rPr>
              <a:t>влажных стенах появляется грибок и </a:t>
            </a:r>
            <a:r>
              <a:rPr lang="ru-RU" sz="2000" dirty="0" smtClean="0">
                <a:latin typeface="+mn-lt"/>
                <a:cs typeface="+mn-cs"/>
              </a:rPr>
              <a:t>плесень)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8199" name="Picture 7" descr="C:\Users\vkolbeev\Desktop\Плесень на стенах.jpg"/>
          <p:cNvPicPr>
            <a:picLocks noChangeAspect="1" noChangeArrowheads="1"/>
          </p:cNvPicPr>
          <p:nvPr/>
        </p:nvPicPr>
        <p:blipFill>
          <a:blip r:embed="rId2" cstate="screen"/>
          <a:srcRect b="6451"/>
          <a:stretch>
            <a:fillRect/>
          </a:stretch>
        </p:blipFill>
        <p:spPr bwMode="auto">
          <a:xfrm>
            <a:off x="1331640" y="2233110"/>
            <a:ext cx="6264696" cy="3906858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71500" y="785813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marL="447675" indent="-4476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 smtClean="0">
                <a:latin typeface="+mn-lt"/>
                <a:cs typeface="+mn-cs"/>
              </a:rPr>
              <a:t>Предотвращение комплекса </a:t>
            </a:r>
            <a:r>
              <a:rPr lang="ru-RU" sz="2000" dirty="0">
                <a:latin typeface="+mn-lt"/>
                <a:cs typeface="+mn-cs"/>
              </a:rPr>
              <a:t>неудобств, связанных с  переувлажнением, заболачиванием прилегающей территории</a:t>
            </a:r>
          </a:p>
          <a:p>
            <a:pPr indent="452438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sz="2000" dirty="0">
                <a:latin typeface="+mn-lt"/>
                <a:cs typeface="+mn-cs"/>
              </a:rPr>
              <a:t> </a:t>
            </a:r>
          </a:p>
        </p:txBody>
      </p:sp>
      <p:sp>
        <p:nvSpPr>
          <p:cNvPr id="9219" name="TextBox 14"/>
          <p:cNvSpPr txBox="1">
            <a:spLocks noChangeArrowheads="1"/>
          </p:cNvSpPr>
          <p:nvPr/>
        </p:nvSpPr>
        <p:spPr bwMode="auto">
          <a:xfrm>
            <a:off x="3714750" y="188640"/>
            <a:ext cx="52863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/>
            <a:r>
              <a:rPr lang="ru-RU" sz="2200" b="1" dirty="0">
                <a:latin typeface="Calibri" pitchFamily="34" charset="0"/>
              </a:rPr>
              <a:t>Функции водосточной системы</a:t>
            </a:r>
          </a:p>
        </p:txBody>
      </p:sp>
      <p:pic>
        <p:nvPicPr>
          <p:cNvPr id="7176" name="Picture 8" descr="C:\Users\vkolbeev\Desktop\Дом на вод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3788" y="1643063"/>
            <a:ext cx="6835775" cy="4500562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/>
          <p:cNvSpPr txBox="1">
            <a:spLocks noChangeArrowheads="1"/>
          </p:cNvSpPr>
          <p:nvPr/>
        </p:nvSpPr>
        <p:spPr bwMode="auto">
          <a:xfrm>
            <a:off x="3464719" y="188640"/>
            <a:ext cx="55006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/>
            <a:r>
              <a:rPr lang="ru-RU" sz="2200" b="1" dirty="0">
                <a:latin typeface="Myriad Pro Light" pitchFamily="34" charset="0"/>
              </a:rPr>
              <a:t>Водосток –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функционально</a:t>
            </a:r>
            <a:r>
              <a:rPr lang="ru-RU" sz="2200" b="1" dirty="0">
                <a:latin typeface="Myriad Pro Light" pitchFamily="34" charset="0"/>
              </a:rPr>
              <a:t> и красиво 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150" y="1340769"/>
            <a:ext cx="6973522" cy="5231482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785813"/>
            <a:ext cx="87868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276225" algn="ctr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 smtClean="0">
                <a:latin typeface="+mn-lt"/>
                <a:cs typeface="+mn-cs"/>
              </a:rPr>
              <a:t>Завершенность и эстетическая привлекательность здания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>
            <a:off x="3642506" y="250826"/>
            <a:ext cx="5365229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22" tIns="43411" rIns="86822" bIns="43411">
            <a:spAutoFit/>
          </a:bodyPr>
          <a:lstStyle/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Нагрузки</a:t>
            </a:r>
            <a:r>
              <a:rPr lang="ru-RU" sz="2200" b="1" dirty="0">
                <a:latin typeface="+mn-lt"/>
              </a:rPr>
              <a:t> и воздействия на водосток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62013"/>
            <a:ext cx="9144000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Calibri" pitchFamily="34" charset="0"/>
              <a:cs typeface="+mn-cs"/>
            </a:endParaRPr>
          </a:p>
          <a:p>
            <a:pPr marL="542925" indent="7143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>
                <a:latin typeface="+mn-lt"/>
                <a:cs typeface="+mn-cs"/>
              </a:rPr>
              <a:t>Атмосферные осадки : дождь, снег, лед </a:t>
            </a:r>
          </a:p>
          <a:p>
            <a:pPr marL="542925" indent="7143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>
                <a:latin typeface="+mn-lt"/>
                <a:cs typeface="+mn-cs"/>
              </a:rPr>
              <a:t>Ветровая нагрузка</a:t>
            </a:r>
          </a:p>
          <a:p>
            <a:pPr marL="542925" indent="7143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>
                <a:latin typeface="+mn-lt"/>
                <a:cs typeface="+mn-cs"/>
              </a:rPr>
              <a:t>Солнечная радиация</a:t>
            </a:r>
          </a:p>
          <a:p>
            <a:pPr marL="542925" indent="714375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sz="2000" dirty="0">
                <a:latin typeface="+mn-lt"/>
                <a:cs typeface="+mn-cs"/>
              </a:rPr>
              <a:t>Резкие перепады температур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endParaRPr lang="ru-RU" sz="1000" b="1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alibri" pitchFamily="34" charset="0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Вывод: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Для производства водостока необходим материал, который  имеет стойкость ко всем 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видам воздействий, сохраняя функциональность и эстетичный внешний вид системы!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1268" name="Picture 8" descr="C:\Users\vkolbeev\Desktop\дождь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62775" y="2786063"/>
            <a:ext cx="19939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:\Users\vkolbeev\Desktop\ветер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3288" y="2706688"/>
            <a:ext cx="1595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:\Users\vkolbeev\Desktop\солнце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14500" y="2719388"/>
            <a:ext cx="16922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:\Users\vkolbeev\Desktop\снег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05388" y="2724150"/>
            <a:ext cx="1876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C:\Users\vkolbeev\Desktop\холод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125" y="2719388"/>
            <a:ext cx="15319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23850" y="1028700"/>
            <a:ext cx="84312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922338"/>
            <a:endParaRPr lang="ru-RU" sz="1500">
              <a:latin typeface="Myriad Pro Light" pitchFamily="34" charset="0"/>
            </a:endParaRPr>
          </a:p>
          <a:p>
            <a:pPr defTabSz="922338"/>
            <a:endParaRPr lang="ru-RU">
              <a:latin typeface="Myriad Pro Light" pitchFamily="34" charset="0"/>
            </a:endParaRPr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4244975" y="188640"/>
            <a:ext cx="4737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/>
            <a:r>
              <a:rPr lang="ru-RU" sz="2200" b="1" dirty="0">
                <a:latin typeface="Calibri" pitchFamily="34" charset="0"/>
                <a:cs typeface="Calibri" pitchFamily="34" charset="0"/>
              </a:rPr>
              <a:t>Выбор</a:t>
            </a:r>
            <a:r>
              <a:rPr lang="ru-RU" sz="2200" b="1" dirty="0">
                <a:latin typeface="Myriad Pro Light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материала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0" y="928688"/>
            <a:ext cx="1116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22338"/>
            <a:r>
              <a:rPr lang="ru-RU" b="1">
                <a:solidFill>
                  <a:srgbClr val="820000"/>
                </a:solidFill>
                <a:latin typeface="Calibri" pitchFamily="34" charset="0"/>
              </a:rPr>
              <a:t>	</a:t>
            </a:r>
            <a:endParaRPr lang="ru-RU" sz="2000">
              <a:latin typeface="Calibri" pitchFamily="34" charset="0"/>
            </a:endParaRPr>
          </a:p>
          <a:p>
            <a:pPr defTabSz="922338"/>
            <a:endParaRPr lang="ru-RU" sz="20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60425"/>
            <a:ext cx="5572125" cy="59708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Суровые климатические условия большинства регионов  </a:t>
            </a:r>
            <a:r>
              <a:rPr lang="ru-RU" b="1" dirty="0">
                <a:solidFill>
                  <a:srgbClr val="9B0913"/>
                </a:solidFill>
                <a:latin typeface="+mj-lt"/>
                <a:cs typeface="+mn-cs"/>
              </a:rPr>
              <a:t>России</a:t>
            </a: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 предъявляют к водосточным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20000"/>
                </a:solidFill>
                <a:latin typeface="+mj-lt"/>
                <a:cs typeface="+mn-cs"/>
              </a:rPr>
              <a:t>системам повышенные требования: </a:t>
            </a:r>
            <a:endParaRPr lang="en-US" b="1" dirty="0">
              <a:solidFill>
                <a:srgbClr val="820000"/>
              </a:solidFill>
              <a:latin typeface="+mj-lt"/>
              <a:cs typeface="+mn-cs"/>
            </a:endParaRPr>
          </a:p>
          <a:p>
            <a:pPr algn="ctr"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20000"/>
              </a:solidFill>
              <a:latin typeface="+mj-lt"/>
              <a:cs typeface="+mn-cs"/>
            </a:endParaRP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Механическая прочность конструкции, позволяющая выдержать пиковые нагрузки</a:t>
            </a:r>
            <a:endParaRPr lang="en-US" dirty="0">
              <a:latin typeface="+mj-lt"/>
              <a:cs typeface="+mn-cs"/>
            </a:endParaRP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Стойкость материала </a:t>
            </a:r>
            <a:r>
              <a:rPr lang="ru-RU" dirty="0">
                <a:latin typeface="+mj-lt"/>
              </a:rPr>
              <a:t>к жаре и холоду</a:t>
            </a:r>
            <a:r>
              <a:rPr lang="ru-RU" dirty="0">
                <a:latin typeface="+mj-lt"/>
                <a:cs typeface="+mn-cs"/>
              </a:rPr>
              <a:t> </a:t>
            </a: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Стойкость к резким перепадам температур</a:t>
            </a:r>
            <a:endParaRPr lang="en-US" dirty="0">
              <a:latin typeface="+mj-lt"/>
              <a:cs typeface="+mn-cs"/>
            </a:endParaRP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 </a:t>
            </a:r>
            <a:r>
              <a:rPr lang="ru-RU" dirty="0">
                <a:latin typeface="+mj-lt"/>
              </a:rPr>
              <a:t>Увеличенная пропускная способность</a:t>
            </a:r>
            <a:r>
              <a:rPr lang="ru-RU" dirty="0">
                <a:latin typeface="+mj-lt"/>
                <a:cs typeface="+mn-cs"/>
              </a:rPr>
              <a:t>	</a:t>
            </a:r>
            <a:endParaRPr lang="en-US" dirty="0">
              <a:latin typeface="+mj-lt"/>
              <a:cs typeface="+mn-cs"/>
            </a:endParaRP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  <a:cs typeface="+mn-cs"/>
              </a:rPr>
              <a:t>Высокая устойчивость покрытия к </a:t>
            </a:r>
            <a:r>
              <a:rPr lang="en-US" dirty="0">
                <a:latin typeface="+mj-lt"/>
                <a:cs typeface="+mn-cs"/>
              </a:rPr>
              <a:t>UV </a:t>
            </a:r>
            <a:r>
              <a:rPr lang="ru-RU" dirty="0" smtClean="0">
                <a:latin typeface="+mj-lt"/>
                <a:cs typeface="+mn-cs"/>
              </a:rPr>
              <a:t>излучению</a:t>
            </a:r>
            <a:endParaRPr lang="ru-RU" dirty="0"/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dirty="0">
                <a:solidFill>
                  <a:srgbClr val="9B0913"/>
                </a:solidFill>
                <a:latin typeface="+mn-lt"/>
              </a:rPr>
              <a:t>Популярность  кровельных и фасадных материалов из стали с полимерным покрытием требует</a:t>
            </a:r>
            <a:r>
              <a:rPr lang="ru-RU" dirty="0" smtClean="0">
                <a:solidFill>
                  <a:srgbClr val="9B0913"/>
                </a:solidFill>
                <a:latin typeface="+mn-lt"/>
              </a:rPr>
              <a:t>:</a:t>
            </a:r>
            <a:endParaRPr lang="ru-RU" dirty="0">
              <a:latin typeface="+mj-lt"/>
              <a:cs typeface="+mn-cs"/>
            </a:endParaRP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</a:rPr>
              <a:t>Обеспечить срок </a:t>
            </a:r>
            <a:r>
              <a:rPr lang="ru-RU" dirty="0" smtClean="0">
                <a:latin typeface="+mj-lt"/>
              </a:rPr>
              <a:t>службы, </a:t>
            </a:r>
            <a:r>
              <a:rPr lang="ru-RU" dirty="0">
                <a:latin typeface="+mj-lt"/>
              </a:rPr>
              <a:t>сравнимый со сроком</a:t>
            </a:r>
          </a:p>
          <a:p>
            <a:pPr marL="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defRPr/>
            </a:pPr>
            <a:r>
              <a:rPr lang="ru-RU" dirty="0" smtClean="0">
                <a:latin typeface="+mj-lt"/>
              </a:rPr>
              <a:t>Службы кровельных </a:t>
            </a:r>
            <a:r>
              <a:rPr lang="ru-RU" dirty="0">
                <a:latin typeface="+mj-lt"/>
              </a:rPr>
              <a:t>материалов Премиум </a:t>
            </a:r>
            <a:r>
              <a:rPr lang="ru-RU" dirty="0" smtClean="0">
                <a:latin typeface="+mj-lt"/>
              </a:rPr>
              <a:t>класса</a:t>
            </a:r>
            <a:endParaRPr lang="ru-RU" dirty="0">
              <a:latin typeface="+mj-lt"/>
            </a:endParaRPr>
          </a:p>
          <a:p>
            <a:pPr marL="266700" indent="-266700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r>
              <a:rPr lang="ru-RU" dirty="0">
                <a:latin typeface="+mj-lt"/>
              </a:rPr>
              <a:t>Обеспечить возможность выбора </a:t>
            </a:r>
            <a:r>
              <a:rPr lang="ru-RU" dirty="0" smtClean="0">
                <a:latin typeface="+mj-lt"/>
              </a:rPr>
              <a:t>цвета, </a:t>
            </a:r>
            <a:r>
              <a:rPr lang="ru-RU" dirty="0">
                <a:latin typeface="+mj-lt"/>
              </a:rPr>
              <a:t>идеально подходящего под кровлю и фасад</a:t>
            </a:r>
            <a:endParaRPr lang="en-US" dirty="0">
              <a:latin typeface="+mj-lt"/>
            </a:endParaRPr>
          </a:p>
          <a:p>
            <a:pPr marL="354013" indent="-354013" defTabSz="922338" fontAlgn="auto"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Pct val="70000"/>
              <a:buFont typeface="Arial" charset="0"/>
              <a:buChar char="►"/>
              <a:defRPr/>
            </a:pPr>
            <a:endParaRPr lang="ru-RU" sz="2000" dirty="0">
              <a:latin typeface="+mj-lt"/>
              <a:cs typeface="+mn-cs"/>
            </a:endParaRPr>
          </a:p>
        </p:txBody>
      </p:sp>
      <p:pic>
        <p:nvPicPr>
          <p:cNvPr id="12294" name="Picture 6" descr="C:\Users\vkolbeev\Desktop\сосульки с водосто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25" y="885825"/>
            <a:ext cx="3419475" cy="2701925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295" name="Picture 7" descr="C:\Users\vkolbeev\Desktop\снег на крыш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3714750"/>
            <a:ext cx="3419475" cy="2571750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914400"/>
            <a:ext cx="6786563" cy="506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4" tIns="46045" rIns="92094" bIns="46045">
            <a:spAutoFit/>
          </a:bodyPr>
          <a:lstStyle/>
          <a:p>
            <a:pPr marL="809625" lvl="1" indent="266700"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Водосточная система из оцинкованной стали с </a:t>
            </a:r>
          </a:p>
          <a:p>
            <a:pPr marL="809625" lvl="1" indent="266700" defTabSz="922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двусторонним покрытием</a:t>
            </a:r>
            <a:r>
              <a:rPr lang="en-US" b="1" dirty="0">
                <a:solidFill>
                  <a:srgbClr val="820000"/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820000"/>
                </a:solidFill>
                <a:latin typeface="+mn-lt"/>
                <a:cs typeface="+mn-cs"/>
              </a:rPr>
              <a:t>на основе полиуретана</a:t>
            </a: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 marL="265113" indent="-265113"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Повышенная стойкость к коррозии за счет слоя </a:t>
            </a:r>
            <a:r>
              <a:rPr lang="ru-RU" sz="1700" dirty="0" smtClean="0">
                <a:latin typeface="+mn-lt"/>
                <a:cs typeface="+mn-cs"/>
              </a:rPr>
              <a:t>цинка </a:t>
            </a:r>
            <a:r>
              <a:rPr lang="ru-RU" sz="1700" dirty="0">
                <a:latin typeface="+mn-lt"/>
                <a:cs typeface="+mn-cs"/>
              </a:rPr>
              <a:t>и покрытия, нанесенного с двух сторон </a:t>
            </a:r>
          </a:p>
          <a:p>
            <a:pPr marL="265113" indent="-265113"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Высокая стойкость к истиранию и появлению царапин за счет гранул полиамида, армирующих полиуретан</a:t>
            </a:r>
          </a:p>
          <a:p>
            <a:pPr marL="265113" indent="-265113"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Диапазон рабочих температур от -60</a:t>
            </a:r>
            <a:r>
              <a:rPr lang="en-US" sz="1700" dirty="0">
                <a:latin typeface="+mn-lt"/>
                <a:cs typeface="+mn-cs"/>
              </a:rPr>
              <a:t>°</a:t>
            </a:r>
            <a:r>
              <a:rPr lang="ru-RU" sz="1700" dirty="0">
                <a:latin typeface="+mn-lt"/>
                <a:cs typeface="+mn-cs"/>
              </a:rPr>
              <a:t>С до +120</a:t>
            </a:r>
            <a:r>
              <a:rPr lang="en-US" sz="1700" dirty="0">
                <a:latin typeface="+mn-lt"/>
                <a:cs typeface="+mn-cs"/>
              </a:rPr>
              <a:t> °</a:t>
            </a:r>
            <a:r>
              <a:rPr lang="ru-RU" sz="1700" dirty="0">
                <a:latin typeface="+mn-lt"/>
                <a:cs typeface="+mn-cs"/>
              </a:rPr>
              <a:t>С</a:t>
            </a:r>
          </a:p>
          <a:p>
            <a:pPr marL="265113" indent="-265113"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Отличная стойкость к выцветанию </a:t>
            </a:r>
            <a:r>
              <a:rPr lang="en-US" sz="1700" dirty="0">
                <a:latin typeface="+mn-lt"/>
                <a:cs typeface="+mn-cs"/>
              </a:rPr>
              <a:t>UV4 </a:t>
            </a:r>
            <a:r>
              <a:rPr lang="ru-RU" sz="1700" dirty="0">
                <a:latin typeface="+mn-lt"/>
                <a:cs typeface="+mn-cs"/>
              </a:rPr>
              <a:t>и коррозии </a:t>
            </a:r>
            <a:r>
              <a:rPr lang="en-US" sz="1700" dirty="0">
                <a:latin typeface="+mn-lt"/>
                <a:cs typeface="+mn-cs"/>
              </a:rPr>
              <a:t>RC5</a:t>
            </a:r>
            <a:endParaRPr lang="ru-RU" sz="1700" dirty="0">
              <a:latin typeface="+mn-lt"/>
              <a:cs typeface="+mn-cs"/>
            </a:endParaRPr>
          </a:p>
          <a:p>
            <a:pPr marL="265113" indent="-265113"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Оптимальное соотношение твердости и эластичности </a:t>
            </a:r>
            <a:r>
              <a:rPr lang="ru-RU" sz="1700" dirty="0" smtClean="0">
                <a:latin typeface="+mn-lt"/>
                <a:cs typeface="+mn-cs"/>
              </a:rPr>
              <a:t>покрытия, необходимых </a:t>
            </a:r>
            <a:r>
              <a:rPr lang="ru-RU" sz="1700" dirty="0">
                <a:latin typeface="+mn-lt"/>
                <a:cs typeface="+mn-cs"/>
              </a:rPr>
              <a:t>для производства и эксплуатации водостока </a:t>
            </a:r>
          </a:p>
          <a:p>
            <a:pPr marL="265113" indent="-265113"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Char char="►"/>
              <a:defRPr/>
            </a:pPr>
            <a:r>
              <a:rPr lang="ru-RU" sz="1700" dirty="0">
                <a:latin typeface="+mn-lt"/>
                <a:cs typeface="+mn-cs"/>
              </a:rPr>
              <a:t>Для обеспечения достаточной прочности системы используется сталь толщиной </a:t>
            </a:r>
            <a:r>
              <a:rPr lang="ru-RU" sz="1700" dirty="0" smtClean="0">
                <a:latin typeface="+mn-lt"/>
                <a:cs typeface="+mn-cs"/>
              </a:rPr>
              <a:t>от 0,6мм до 1мм</a:t>
            </a:r>
            <a:endParaRPr lang="ru-RU" sz="1700" dirty="0">
              <a:latin typeface="+mn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endParaRPr lang="ru-RU" sz="2000" dirty="0">
              <a:latin typeface="+mn-lt"/>
              <a:cs typeface="+mn-cs"/>
            </a:endParaRPr>
          </a:p>
          <a:p>
            <a:pPr defTabSz="922338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r>
              <a:rPr lang="ru-RU" sz="2000" dirty="0">
                <a:latin typeface="+mn-lt"/>
                <a:cs typeface="+mn-cs"/>
              </a:rPr>
              <a:t>Вывод:  </a:t>
            </a:r>
            <a:r>
              <a:rPr lang="ru-RU" sz="1600" b="1" dirty="0">
                <a:solidFill>
                  <a:srgbClr val="820000"/>
                </a:solidFill>
                <a:latin typeface="+mn-lt"/>
                <a:cs typeface="+mn-cs"/>
              </a:rPr>
              <a:t>Система из двустороннего полиуретанового покрытия и толщине стальной основы </a:t>
            </a:r>
            <a:r>
              <a:rPr lang="ru-RU" sz="1600" b="1" dirty="0" smtClean="0">
                <a:solidFill>
                  <a:srgbClr val="820000"/>
                </a:solidFill>
                <a:latin typeface="+mn-lt"/>
                <a:cs typeface="+mn-cs"/>
              </a:rPr>
              <a:t>более 0,6мм </a:t>
            </a:r>
            <a:r>
              <a:rPr lang="ru-RU" sz="1600" b="1" dirty="0">
                <a:solidFill>
                  <a:srgbClr val="820000"/>
                </a:solidFill>
                <a:latin typeface="+mn-lt"/>
                <a:cs typeface="+mn-cs"/>
              </a:rPr>
              <a:t>оптимально подходит для эксплуатации на территории России</a:t>
            </a:r>
            <a:r>
              <a:rPr lang="en-US" sz="1600" b="1" dirty="0">
                <a:solidFill>
                  <a:srgbClr val="820000"/>
                </a:solidFill>
                <a:latin typeface="+mn-lt"/>
                <a:cs typeface="+mn-cs"/>
              </a:rPr>
              <a:t>!</a:t>
            </a:r>
            <a:endParaRPr lang="ru-RU" sz="1600" b="1" dirty="0">
              <a:solidFill>
                <a:srgbClr val="A50021"/>
              </a:solidFill>
              <a:latin typeface="+mn-lt"/>
              <a:cs typeface="+mn-cs"/>
            </a:endParaRPr>
          </a:p>
        </p:txBody>
      </p:sp>
      <p:sp>
        <p:nvSpPr>
          <p:cNvPr id="13315" name="TextBox 45"/>
          <p:cNvSpPr txBox="1">
            <a:spLocks noChangeArrowheads="1"/>
          </p:cNvSpPr>
          <p:nvPr/>
        </p:nvSpPr>
        <p:spPr bwMode="auto">
          <a:xfrm>
            <a:off x="5767388" y="142875"/>
            <a:ext cx="3019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22" tIns="43411" rIns="86822" bIns="43411">
            <a:spAutoFit/>
          </a:bodyPr>
          <a:lstStyle/>
          <a:p>
            <a:pPr algn="r"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Выбор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материала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screen"/>
          <a:srcRect l="11406" r="8745"/>
          <a:stretch>
            <a:fillRect/>
          </a:stretch>
        </p:blipFill>
        <p:spPr bwMode="auto">
          <a:xfrm>
            <a:off x="6821488" y="776288"/>
            <a:ext cx="2108200" cy="2087562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 l="6199" r="14248"/>
          <a:stretch>
            <a:fillRect/>
          </a:stretch>
        </p:blipFill>
        <p:spPr bwMode="auto">
          <a:xfrm>
            <a:off x="6831013" y="2938463"/>
            <a:ext cx="2105025" cy="2087562"/>
          </a:xfrm>
          <a:prstGeom prst="rect">
            <a:avLst/>
          </a:prstGeom>
          <a:noFill/>
          <a:ln w="9525">
            <a:solidFill>
              <a:srgbClr val="9B091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415" name="Picture 7" descr="C:\Users\vkolbeev\Desktop\т изгиб Грани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25" y="5095875"/>
            <a:ext cx="2068513" cy="1331913"/>
          </a:xfrm>
          <a:prstGeom prst="rect">
            <a:avLst/>
          </a:prstGeom>
          <a:noFill/>
          <a:ln>
            <a:solidFill>
              <a:srgbClr val="9B091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8" descr="ANd9GcS3lRJpKVz6b0dAXb8a8KVqjTVR59GSDRxKC0w5trrRNPWTBNPM8SY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985838"/>
            <a:ext cx="542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2014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1439</Words>
  <Application>Microsoft Office PowerPoint</Application>
  <PresentationFormat>Экран (4:3)</PresentationFormat>
  <Paragraphs>334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Крюк длинный – Крюк короткий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vkolbeev</dc:creator>
  <cp:lastModifiedBy>Екатерина Ефимова</cp:lastModifiedBy>
  <cp:revision>63</cp:revision>
  <dcterms:created xsi:type="dcterms:W3CDTF">2014-10-03T05:25:20Z</dcterms:created>
  <dcterms:modified xsi:type="dcterms:W3CDTF">2015-01-28T06:32:15Z</dcterms:modified>
</cp:coreProperties>
</file>